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70" r:id="rId13"/>
    <p:sldId id="272" r:id="rId14"/>
    <p:sldId id="277" r:id="rId15"/>
    <p:sldId id="260" r:id="rId16"/>
    <p:sldId id="274" r:id="rId17"/>
    <p:sldId id="268" r:id="rId18"/>
    <p:sldId id="263" r:id="rId19"/>
    <p:sldId id="264" r:id="rId20"/>
    <p:sldId id="265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BA9732-279F-488C-9E82-F9C53673DA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77BDF-CA09-44A9-AC8A-20BD43FF1E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3.jpeg"/><Relationship Id="rId2" Type="http://schemas.openxmlformats.org/officeDocument/2006/relationships/tags" Target="../tags/tag8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image" Target="../media/image2.png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b="-18163"/>
          <a:stretch>
            <a:fillRect/>
          </a:stretch>
        </p:blipFill>
        <p:spPr>
          <a:xfrm>
            <a:off x="0" y="0"/>
            <a:ext cx="12192000" cy="6842783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637245"/>
            <a:ext cx="12192000" cy="122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9" name="等腰三角形 8"/>
          <p:cNvSpPr/>
          <p:nvPr>
            <p:custDataLst>
              <p:tags r:id="rId5"/>
            </p:custDataLst>
          </p:nvPr>
        </p:nvSpPr>
        <p:spPr>
          <a:xfrm rot="5400000" flipV="1">
            <a:off x="4187078" y="-1146923"/>
            <a:ext cx="3817845" cy="121920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0" name="直角三角形 9"/>
          <p:cNvSpPr/>
          <p:nvPr>
            <p:custDataLst>
              <p:tags r:id="rId6"/>
            </p:custDataLst>
          </p:nvPr>
        </p:nvSpPr>
        <p:spPr>
          <a:xfrm>
            <a:off x="0" y="3621021"/>
            <a:ext cx="12192000" cy="3236979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1" name="直角三角形 10"/>
          <p:cNvSpPr/>
          <p:nvPr>
            <p:custDataLst>
              <p:tags r:id="rId7"/>
            </p:custDataLst>
          </p:nvPr>
        </p:nvSpPr>
        <p:spPr>
          <a:xfrm flipH="1">
            <a:off x="0" y="3044957"/>
            <a:ext cx="12192000" cy="381304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992109" y="127566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92509" y="127566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764509" y="127566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5562600" y="5038724"/>
            <a:ext cx="6553200" cy="1053581"/>
          </a:xfrm>
          <a:noFill/>
        </p:spPr>
        <p:txBody>
          <a:bodyPr anchor="b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562600" y="6164370"/>
            <a:ext cx="6553200" cy="50400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"/>
            <a:ext cx="12192000" cy="68275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5637245"/>
            <a:ext cx="12192000" cy="122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5"/>
            </p:custDataLst>
          </p:nvPr>
        </p:nvSpPr>
        <p:spPr>
          <a:xfrm rot="5400000" flipV="1">
            <a:off x="4187078" y="-1146923"/>
            <a:ext cx="3817845" cy="121920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9" name="直角三角形 8"/>
          <p:cNvSpPr/>
          <p:nvPr>
            <p:custDataLst>
              <p:tags r:id="rId6"/>
            </p:custDataLst>
          </p:nvPr>
        </p:nvSpPr>
        <p:spPr>
          <a:xfrm>
            <a:off x="0" y="3621021"/>
            <a:ext cx="12192000" cy="3236979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0" name="直角三角形 9"/>
          <p:cNvSpPr/>
          <p:nvPr>
            <p:custDataLst>
              <p:tags r:id="rId7"/>
            </p:custDataLst>
          </p:nvPr>
        </p:nvSpPr>
        <p:spPr>
          <a:xfrm flipH="1">
            <a:off x="0" y="3044957"/>
            <a:ext cx="12192000" cy="381304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6524624" y="4707467"/>
            <a:ext cx="5153025" cy="1251543"/>
          </a:xfrm>
        </p:spPr>
        <p:txBody>
          <a:bodyPr anchor="b">
            <a:normAutofit/>
          </a:bodyPr>
          <a:lstStyle>
            <a:lvl1pPr algn="r">
              <a:defRPr sz="6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6524624" y="6049963"/>
            <a:ext cx="5153025" cy="792820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235" y="191"/>
            <a:ext cx="12192000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 3"/>
          <p:cNvSpPr/>
          <p:nvPr>
            <p:custDataLst>
              <p:tags r:id="rId4"/>
            </p:custDataLst>
          </p:nvPr>
        </p:nvSpPr>
        <p:spPr>
          <a:xfrm>
            <a:off x="-20320" y="3860800"/>
            <a:ext cx="5374640" cy="2854960"/>
          </a:xfrm>
          <a:custGeom>
            <a:avLst/>
            <a:gdLst>
              <a:gd name="connsiteX0" fmla="*/ 10160 w 5374640"/>
              <a:gd name="connsiteY0" fmla="*/ 2072640 h 2854960"/>
              <a:gd name="connsiteX1" fmla="*/ 5232400 w 5374640"/>
              <a:gd name="connsiteY1" fmla="*/ 0 h 2854960"/>
              <a:gd name="connsiteX2" fmla="*/ 5374640 w 5374640"/>
              <a:gd name="connsiteY2" fmla="*/ 0 h 2854960"/>
              <a:gd name="connsiteX3" fmla="*/ 0 w 5374640"/>
              <a:gd name="connsiteY3" fmla="*/ 2854960 h 2854960"/>
              <a:gd name="connsiteX4" fmla="*/ 10160 w 5374640"/>
              <a:gd name="connsiteY4" fmla="*/ 2072640 h 285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640" h="2854960">
                <a:moveTo>
                  <a:pt x="10160" y="2072640"/>
                </a:moveTo>
                <a:lnTo>
                  <a:pt x="5232400" y="0"/>
                </a:lnTo>
                <a:lnTo>
                  <a:pt x="5374640" y="0"/>
                </a:lnTo>
                <a:lnTo>
                  <a:pt x="0" y="2854960"/>
                </a:lnTo>
                <a:lnTo>
                  <a:pt x="10160" y="20726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 5"/>
          <p:cNvSpPr/>
          <p:nvPr>
            <p:custDataLst>
              <p:tags r:id="rId5"/>
            </p:custDataLst>
          </p:nvPr>
        </p:nvSpPr>
        <p:spPr>
          <a:xfrm>
            <a:off x="4603750" y="3886200"/>
            <a:ext cx="1454150" cy="2971800"/>
          </a:xfrm>
          <a:custGeom>
            <a:avLst/>
            <a:gdLst>
              <a:gd name="connsiteX0" fmla="*/ 1358900 w 1454150"/>
              <a:gd name="connsiteY0" fmla="*/ 0 h 2971800"/>
              <a:gd name="connsiteX1" fmla="*/ 1454150 w 1454150"/>
              <a:gd name="connsiteY1" fmla="*/ 0 h 2971800"/>
              <a:gd name="connsiteX2" fmla="*/ 736600 w 1454150"/>
              <a:gd name="connsiteY2" fmla="*/ 2965450 h 2971800"/>
              <a:gd name="connsiteX3" fmla="*/ 0 w 1454150"/>
              <a:gd name="connsiteY3" fmla="*/ 2971800 h 2971800"/>
              <a:gd name="connsiteX4" fmla="*/ 1358900 w 145415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150" h="2971800">
                <a:moveTo>
                  <a:pt x="1358900" y="0"/>
                </a:moveTo>
                <a:lnTo>
                  <a:pt x="1454150" y="0"/>
                </a:lnTo>
                <a:lnTo>
                  <a:pt x="736600" y="2965450"/>
                </a:lnTo>
                <a:lnTo>
                  <a:pt x="0" y="2971800"/>
                </a:lnTo>
                <a:lnTo>
                  <a:pt x="13589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任意多边形 15"/>
          <p:cNvSpPr/>
          <p:nvPr>
            <p:custDataLst>
              <p:tags r:id="rId6"/>
            </p:custDataLst>
          </p:nvPr>
        </p:nvSpPr>
        <p:spPr>
          <a:xfrm>
            <a:off x="6635750" y="4203700"/>
            <a:ext cx="1987550" cy="2654300"/>
          </a:xfrm>
          <a:custGeom>
            <a:avLst/>
            <a:gdLst>
              <a:gd name="connsiteX0" fmla="*/ 0 w 1987550"/>
              <a:gd name="connsiteY0" fmla="*/ 0 h 2654300"/>
              <a:gd name="connsiteX1" fmla="*/ 1987550 w 1987550"/>
              <a:gd name="connsiteY1" fmla="*/ 2647950 h 2654300"/>
              <a:gd name="connsiteX2" fmla="*/ 1803400 w 1987550"/>
              <a:gd name="connsiteY2" fmla="*/ 2654300 h 2654300"/>
              <a:gd name="connsiteX3" fmla="*/ 1428266 w 1987550"/>
              <a:gd name="connsiteY3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550" h="2654300">
                <a:moveTo>
                  <a:pt x="0" y="0"/>
                </a:moveTo>
                <a:lnTo>
                  <a:pt x="1987550" y="2647950"/>
                </a:lnTo>
                <a:lnTo>
                  <a:pt x="1803400" y="2654300"/>
                </a:lnTo>
                <a:lnTo>
                  <a:pt x="1428266" y="2654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" name="任意多边形 11"/>
          <p:cNvSpPr/>
          <p:nvPr>
            <p:custDataLst>
              <p:tags r:id="rId7"/>
            </p:custDataLst>
          </p:nvPr>
        </p:nvSpPr>
        <p:spPr>
          <a:xfrm>
            <a:off x="2019300" y="3708400"/>
            <a:ext cx="3848100" cy="3175000"/>
          </a:xfrm>
          <a:custGeom>
            <a:avLst/>
            <a:gdLst>
              <a:gd name="connsiteX0" fmla="*/ 3111500 w 3111500"/>
              <a:gd name="connsiteY0" fmla="*/ 0 h 2933700"/>
              <a:gd name="connsiteX1" fmla="*/ 25400 w 3111500"/>
              <a:gd name="connsiteY1" fmla="*/ 2603500 h 2933700"/>
              <a:gd name="connsiteX2" fmla="*/ 0 w 3111500"/>
              <a:gd name="connsiteY2" fmla="*/ 2933700 h 2933700"/>
              <a:gd name="connsiteX3" fmla="*/ 3111500 w 3111500"/>
              <a:gd name="connsiteY3" fmla="*/ 0 h 2933700"/>
              <a:gd name="connsiteX0-1" fmla="*/ 3111500 w 3111500"/>
              <a:gd name="connsiteY0-2" fmla="*/ 0 h 2933700"/>
              <a:gd name="connsiteX1-3" fmla="*/ 19050 w 3111500"/>
              <a:gd name="connsiteY1-4" fmla="*/ 2622550 h 2933700"/>
              <a:gd name="connsiteX2-5" fmla="*/ 0 w 3111500"/>
              <a:gd name="connsiteY2-6" fmla="*/ 2933700 h 2933700"/>
              <a:gd name="connsiteX3-7" fmla="*/ 3111500 w 3111500"/>
              <a:gd name="connsiteY3-8" fmla="*/ 0 h 2933700"/>
              <a:gd name="connsiteX0-9" fmla="*/ 3848100 w 3848100"/>
              <a:gd name="connsiteY0-10" fmla="*/ 0 h 3162300"/>
              <a:gd name="connsiteX1-11" fmla="*/ 0 w 3848100"/>
              <a:gd name="connsiteY1-12" fmla="*/ 3162300 h 3162300"/>
              <a:gd name="connsiteX2-13" fmla="*/ 736600 w 3848100"/>
              <a:gd name="connsiteY2-14" fmla="*/ 2933700 h 3162300"/>
              <a:gd name="connsiteX3-15" fmla="*/ 3848100 w 3848100"/>
              <a:gd name="connsiteY3-16" fmla="*/ 0 h 3162300"/>
              <a:gd name="connsiteX0-17" fmla="*/ 3848100 w 3848100"/>
              <a:gd name="connsiteY0-18" fmla="*/ 0 h 3175000"/>
              <a:gd name="connsiteX1-19" fmla="*/ 0 w 3848100"/>
              <a:gd name="connsiteY1-20" fmla="*/ 3162300 h 3175000"/>
              <a:gd name="connsiteX2-21" fmla="*/ 463550 w 3848100"/>
              <a:gd name="connsiteY2-22" fmla="*/ 3175000 h 3175000"/>
              <a:gd name="connsiteX3-23" fmla="*/ 3848100 w 3848100"/>
              <a:gd name="connsiteY3-24" fmla="*/ 0 h 3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48100" h="3175000">
                <a:moveTo>
                  <a:pt x="3848100" y="0"/>
                </a:moveTo>
                <a:lnTo>
                  <a:pt x="0" y="3162300"/>
                </a:lnTo>
                <a:lnTo>
                  <a:pt x="463550" y="3175000"/>
                </a:lnTo>
                <a:lnTo>
                  <a:pt x="38481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任意多边形 13"/>
          <p:cNvSpPr/>
          <p:nvPr>
            <p:custDataLst>
              <p:tags r:id="rId8"/>
            </p:custDataLst>
          </p:nvPr>
        </p:nvSpPr>
        <p:spPr>
          <a:xfrm>
            <a:off x="6864350" y="3733800"/>
            <a:ext cx="5327650" cy="2425634"/>
          </a:xfrm>
          <a:custGeom>
            <a:avLst/>
            <a:gdLst>
              <a:gd name="connsiteX0" fmla="*/ 165100 w 5327650"/>
              <a:gd name="connsiteY0" fmla="*/ 0 h 2425634"/>
              <a:gd name="connsiteX1" fmla="*/ 5327650 w 5327650"/>
              <a:gd name="connsiteY1" fmla="*/ 1620363 h 2425634"/>
              <a:gd name="connsiteX2" fmla="*/ 5327650 w 5327650"/>
              <a:gd name="connsiteY2" fmla="*/ 2425634 h 2425634"/>
              <a:gd name="connsiteX3" fmla="*/ 0 w 5327650"/>
              <a:gd name="connsiteY3" fmla="*/ 25400 h 24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50" h="2425634">
                <a:moveTo>
                  <a:pt x="165100" y="0"/>
                </a:moveTo>
                <a:lnTo>
                  <a:pt x="5327650" y="1620363"/>
                </a:lnTo>
                <a:lnTo>
                  <a:pt x="5327650" y="2425634"/>
                </a:lnTo>
                <a:lnTo>
                  <a:pt x="0" y="254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任意多边形 17"/>
          <p:cNvSpPr/>
          <p:nvPr>
            <p:custDataLst>
              <p:tags r:id="rId9"/>
            </p:custDataLst>
          </p:nvPr>
        </p:nvSpPr>
        <p:spPr>
          <a:xfrm>
            <a:off x="6286500" y="3980180"/>
            <a:ext cx="838654" cy="2877820"/>
          </a:xfrm>
          <a:custGeom>
            <a:avLst/>
            <a:gdLst>
              <a:gd name="connsiteX0" fmla="*/ 0 w 825954"/>
              <a:gd name="connsiteY0" fmla="*/ 0 h 2877820"/>
              <a:gd name="connsiteX1" fmla="*/ 825954 w 825954"/>
              <a:gd name="connsiteY1" fmla="*/ 2877820 h 2877820"/>
              <a:gd name="connsiteX2" fmla="*/ 463211 w 825954"/>
              <a:gd name="connsiteY2" fmla="*/ 2877820 h 28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54" h="2877820">
                <a:moveTo>
                  <a:pt x="0" y="0"/>
                </a:moveTo>
                <a:lnTo>
                  <a:pt x="825954" y="2877820"/>
                </a:lnTo>
                <a:lnTo>
                  <a:pt x="463211" y="28778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20"/>
          <p:cNvSpPr/>
          <p:nvPr>
            <p:custDataLst>
              <p:tags r:id="rId10"/>
            </p:custDataLst>
          </p:nvPr>
        </p:nvSpPr>
        <p:spPr>
          <a:xfrm>
            <a:off x="-20320" y="3860800"/>
            <a:ext cx="5374640" cy="2854960"/>
          </a:xfrm>
          <a:custGeom>
            <a:avLst/>
            <a:gdLst>
              <a:gd name="connsiteX0" fmla="*/ 10160 w 5374640"/>
              <a:gd name="connsiteY0" fmla="*/ 2072640 h 2854960"/>
              <a:gd name="connsiteX1" fmla="*/ 5232400 w 5374640"/>
              <a:gd name="connsiteY1" fmla="*/ 0 h 2854960"/>
              <a:gd name="connsiteX2" fmla="*/ 5374640 w 5374640"/>
              <a:gd name="connsiteY2" fmla="*/ 0 h 2854960"/>
              <a:gd name="connsiteX3" fmla="*/ 0 w 5374640"/>
              <a:gd name="connsiteY3" fmla="*/ 2854960 h 2854960"/>
              <a:gd name="connsiteX4" fmla="*/ 10160 w 5374640"/>
              <a:gd name="connsiteY4" fmla="*/ 2072640 h 285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640" h="2854960">
                <a:moveTo>
                  <a:pt x="10160" y="2072640"/>
                </a:moveTo>
                <a:lnTo>
                  <a:pt x="5232400" y="0"/>
                </a:lnTo>
                <a:lnTo>
                  <a:pt x="5374640" y="0"/>
                </a:lnTo>
                <a:lnTo>
                  <a:pt x="0" y="2854960"/>
                </a:lnTo>
                <a:lnTo>
                  <a:pt x="10160" y="207264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21"/>
          <p:cNvSpPr/>
          <p:nvPr>
            <p:custDataLst>
              <p:tags r:id="rId11"/>
            </p:custDataLst>
          </p:nvPr>
        </p:nvSpPr>
        <p:spPr>
          <a:xfrm>
            <a:off x="4603750" y="3886200"/>
            <a:ext cx="1454150" cy="2971800"/>
          </a:xfrm>
          <a:custGeom>
            <a:avLst/>
            <a:gdLst>
              <a:gd name="connsiteX0" fmla="*/ 1358900 w 1454150"/>
              <a:gd name="connsiteY0" fmla="*/ 0 h 2971800"/>
              <a:gd name="connsiteX1" fmla="*/ 1454150 w 1454150"/>
              <a:gd name="connsiteY1" fmla="*/ 0 h 2971800"/>
              <a:gd name="connsiteX2" fmla="*/ 736600 w 1454150"/>
              <a:gd name="connsiteY2" fmla="*/ 2965450 h 2971800"/>
              <a:gd name="connsiteX3" fmla="*/ 0 w 1454150"/>
              <a:gd name="connsiteY3" fmla="*/ 2971800 h 2971800"/>
              <a:gd name="connsiteX4" fmla="*/ 1358900 w 145415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150" h="2971800">
                <a:moveTo>
                  <a:pt x="1358900" y="0"/>
                </a:moveTo>
                <a:lnTo>
                  <a:pt x="1454150" y="0"/>
                </a:lnTo>
                <a:lnTo>
                  <a:pt x="736600" y="2965450"/>
                </a:lnTo>
                <a:lnTo>
                  <a:pt x="0" y="2971800"/>
                </a:lnTo>
                <a:lnTo>
                  <a:pt x="1358900" y="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22"/>
          <p:cNvSpPr/>
          <p:nvPr>
            <p:custDataLst>
              <p:tags r:id="rId12"/>
            </p:custDataLst>
          </p:nvPr>
        </p:nvSpPr>
        <p:spPr>
          <a:xfrm>
            <a:off x="6635750" y="4203700"/>
            <a:ext cx="1987550" cy="2654300"/>
          </a:xfrm>
          <a:custGeom>
            <a:avLst/>
            <a:gdLst>
              <a:gd name="connsiteX0" fmla="*/ 0 w 1987550"/>
              <a:gd name="connsiteY0" fmla="*/ 0 h 2654300"/>
              <a:gd name="connsiteX1" fmla="*/ 1987550 w 1987550"/>
              <a:gd name="connsiteY1" fmla="*/ 2647950 h 2654300"/>
              <a:gd name="connsiteX2" fmla="*/ 1803400 w 1987550"/>
              <a:gd name="connsiteY2" fmla="*/ 2654300 h 2654300"/>
              <a:gd name="connsiteX3" fmla="*/ 1428266 w 1987550"/>
              <a:gd name="connsiteY3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550" h="2654300">
                <a:moveTo>
                  <a:pt x="0" y="0"/>
                </a:moveTo>
                <a:lnTo>
                  <a:pt x="1987550" y="2647950"/>
                </a:lnTo>
                <a:lnTo>
                  <a:pt x="1803400" y="2654300"/>
                </a:lnTo>
                <a:lnTo>
                  <a:pt x="1428266" y="265430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23"/>
          <p:cNvSpPr/>
          <p:nvPr>
            <p:custDataLst>
              <p:tags r:id="rId13"/>
            </p:custDataLst>
          </p:nvPr>
        </p:nvSpPr>
        <p:spPr>
          <a:xfrm>
            <a:off x="2019300" y="3708400"/>
            <a:ext cx="3848100" cy="3175000"/>
          </a:xfrm>
          <a:custGeom>
            <a:avLst/>
            <a:gdLst>
              <a:gd name="connsiteX0" fmla="*/ 3111500 w 3111500"/>
              <a:gd name="connsiteY0" fmla="*/ 0 h 2933700"/>
              <a:gd name="connsiteX1" fmla="*/ 25400 w 3111500"/>
              <a:gd name="connsiteY1" fmla="*/ 2603500 h 2933700"/>
              <a:gd name="connsiteX2" fmla="*/ 0 w 3111500"/>
              <a:gd name="connsiteY2" fmla="*/ 2933700 h 2933700"/>
              <a:gd name="connsiteX3" fmla="*/ 3111500 w 3111500"/>
              <a:gd name="connsiteY3" fmla="*/ 0 h 2933700"/>
              <a:gd name="connsiteX0-1" fmla="*/ 3111500 w 3111500"/>
              <a:gd name="connsiteY0-2" fmla="*/ 0 h 2933700"/>
              <a:gd name="connsiteX1-3" fmla="*/ 19050 w 3111500"/>
              <a:gd name="connsiteY1-4" fmla="*/ 2622550 h 2933700"/>
              <a:gd name="connsiteX2-5" fmla="*/ 0 w 3111500"/>
              <a:gd name="connsiteY2-6" fmla="*/ 2933700 h 2933700"/>
              <a:gd name="connsiteX3-7" fmla="*/ 3111500 w 3111500"/>
              <a:gd name="connsiteY3-8" fmla="*/ 0 h 2933700"/>
              <a:gd name="connsiteX0-9" fmla="*/ 3848100 w 3848100"/>
              <a:gd name="connsiteY0-10" fmla="*/ 0 h 3162300"/>
              <a:gd name="connsiteX1-11" fmla="*/ 0 w 3848100"/>
              <a:gd name="connsiteY1-12" fmla="*/ 3162300 h 3162300"/>
              <a:gd name="connsiteX2-13" fmla="*/ 736600 w 3848100"/>
              <a:gd name="connsiteY2-14" fmla="*/ 2933700 h 3162300"/>
              <a:gd name="connsiteX3-15" fmla="*/ 3848100 w 3848100"/>
              <a:gd name="connsiteY3-16" fmla="*/ 0 h 3162300"/>
              <a:gd name="connsiteX0-17" fmla="*/ 3848100 w 3848100"/>
              <a:gd name="connsiteY0-18" fmla="*/ 0 h 3175000"/>
              <a:gd name="connsiteX1-19" fmla="*/ 0 w 3848100"/>
              <a:gd name="connsiteY1-20" fmla="*/ 3162300 h 3175000"/>
              <a:gd name="connsiteX2-21" fmla="*/ 463550 w 3848100"/>
              <a:gd name="connsiteY2-22" fmla="*/ 3175000 h 3175000"/>
              <a:gd name="connsiteX3-23" fmla="*/ 3848100 w 3848100"/>
              <a:gd name="connsiteY3-24" fmla="*/ 0 h 3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48100" h="3175000">
                <a:moveTo>
                  <a:pt x="3848100" y="0"/>
                </a:moveTo>
                <a:lnTo>
                  <a:pt x="0" y="3162300"/>
                </a:lnTo>
                <a:lnTo>
                  <a:pt x="463550" y="3175000"/>
                </a:lnTo>
                <a:lnTo>
                  <a:pt x="3848100" y="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24"/>
          <p:cNvSpPr/>
          <p:nvPr>
            <p:custDataLst>
              <p:tags r:id="rId14"/>
            </p:custDataLst>
          </p:nvPr>
        </p:nvSpPr>
        <p:spPr>
          <a:xfrm>
            <a:off x="6864350" y="3733800"/>
            <a:ext cx="5327650" cy="2425634"/>
          </a:xfrm>
          <a:custGeom>
            <a:avLst/>
            <a:gdLst>
              <a:gd name="connsiteX0" fmla="*/ 165100 w 5327650"/>
              <a:gd name="connsiteY0" fmla="*/ 0 h 2425634"/>
              <a:gd name="connsiteX1" fmla="*/ 5327650 w 5327650"/>
              <a:gd name="connsiteY1" fmla="*/ 1620363 h 2425634"/>
              <a:gd name="connsiteX2" fmla="*/ 5327650 w 5327650"/>
              <a:gd name="connsiteY2" fmla="*/ 2425634 h 2425634"/>
              <a:gd name="connsiteX3" fmla="*/ 0 w 5327650"/>
              <a:gd name="connsiteY3" fmla="*/ 25400 h 24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50" h="2425634">
                <a:moveTo>
                  <a:pt x="165100" y="0"/>
                </a:moveTo>
                <a:lnTo>
                  <a:pt x="5327650" y="1620363"/>
                </a:lnTo>
                <a:lnTo>
                  <a:pt x="5327650" y="2425634"/>
                </a:lnTo>
                <a:lnTo>
                  <a:pt x="0" y="2540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25"/>
          <p:cNvSpPr/>
          <p:nvPr>
            <p:custDataLst>
              <p:tags r:id="rId15"/>
            </p:custDataLst>
          </p:nvPr>
        </p:nvSpPr>
        <p:spPr>
          <a:xfrm>
            <a:off x="6286500" y="3980180"/>
            <a:ext cx="838654" cy="2877820"/>
          </a:xfrm>
          <a:custGeom>
            <a:avLst/>
            <a:gdLst>
              <a:gd name="connsiteX0" fmla="*/ 0 w 825954"/>
              <a:gd name="connsiteY0" fmla="*/ 0 h 2877820"/>
              <a:gd name="connsiteX1" fmla="*/ 825954 w 825954"/>
              <a:gd name="connsiteY1" fmla="*/ 2877820 h 2877820"/>
              <a:gd name="connsiteX2" fmla="*/ 463211 w 825954"/>
              <a:gd name="connsiteY2" fmla="*/ 2877820 h 28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54" h="2877820">
                <a:moveTo>
                  <a:pt x="0" y="0"/>
                </a:moveTo>
                <a:lnTo>
                  <a:pt x="825954" y="2877820"/>
                </a:lnTo>
                <a:lnTo>
                  <a:pt x="463211" y="287782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>
            <p:custDataLst>
              <p:tags r:id="rId16"/>
            </p:custDataLst>
          </p:nvPr>
        </p:nvCxnSpPr>
        <p:spPr>
          <a:xfrm flipV="1">
            <a:off x="1085850" y="4816928"/>
            <a:ext cx="2294164" cy="1183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7"/>
            </p:custDataLst>
          </p:nvPr>
        </p:nvCxnSpPr>
        <p:spPr>
          <a:xfrm flipH="1">
            <a:off x="3118757" y="3837214"/>
            <a:ext cx="2481943" cy="17716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8"/>
            </p:custDataLst>
          </p:nvPr>
        </p:nvCxnSpPr>
        <p:spPr>
          <a:xfrm flipH="1">
            <a:off x="5241471" y="3708400"/>
            <a:ext cx="759279" cy="1435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9"/>
            </p:custDataLst>
          </p:nvPr>
        </p:nvCxnSpPr>
        <p:spPr>
          <a:xfrm flipH="1">
            <a:off x="5747657" y="4718957"/>
            <a:ext cx="310243" cy="213904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20"/>
            </p:custDataLst>
          </p:nvPr>
        </p:nvCxnSpPr>
        <p:spPr>
          <a:xfrm>
            <a:off x="8139793" y="4474029"/>
            <a:ext cx="3927021" cy="187778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37"/>
          <p:cNvSpPr/>
          <p:nvPr>
            <p:custDataLst>
              <p:tags r:id="rId21"/>
            </p:custDataLst>
          </p:nvPr>
        </p:nvSpPr>
        <p:spPr>
          <a:xfrm>
            <a:off x="7201807" y="4274545"/>
            <a:ext cx="4244718" cy="2566930"/>
          </a:xfrm>
          <a:custGeom>
            <a:avLst/>
            <a:gdLst>
              <a:gd name="connsiteX0" fmla="*/ 242371 w 4263527"/>
              <a:gd name="connsiteY0" fmla="*/ 44067 h 2566930"/>
              <a:gd name="connsiteX1" fmla="*/ 4263527 w 4263527"/>
              <a:gd name="connsiteY1" fmla="*/ 2544896 h 2566930"/>
              <a:gd name="connsiteX2" fmla="*/ 2566930 w 4263527"/>
              <a:gd name="connsiteY2" fmla="*/ 2566930 h 2566930"/>
              <a:gd name="connsiteX3" fmla="*/ 0 w 4263527"/>
              <a:gd name="connsiteY3" fmla="*/ 0 h 2566930"/>
              <a:gd name="connsiteX4" fmla="*/ 242371 w 4263527"/>
              <a:gd name="connsiteY4" fmla="*/ 44067 h 256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527" h="2566930">
                <a:moveTo>
                  <a:pt x="242371" y="44067"/>
                </a:moveTo>
                <a:lnTo>
                  <a:pt x="4263527" y="2544896"/>
                </a:lnTo>
                <a:lnTo>
                  <a:pt x="2566930" y="2566930"/>
                </a:lnTo>
                <a:lnTo>
                  <a:pt x="0" y="0"/>
                </a:lnTo>
                <a:lnTo>
                  <a:pt x="242371" y="440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>
            <p:custDataLst>
              <p:tags r:id="rId22"/>
            </p:custDataLst>
          </p:nvPr>
        </p:nvSpPr>
        <p:spPr>
          <a:xfrm flipV="1">
            <a:off x="3348497" y="1823390"/>
            <a:ext cx="4504406" cy="1749136"/>
          </a:xfrm>
          <a:prstGeom prst="triangle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>
            <p:custDataLst>
              <p:tags r:id="rId23"/>
            </p:custDataLst>
          </p:nvPr>
        </p:nvSpPr>
        <p:spPr>
          <a:xfrm flipV="1">
            <a:off x="4575810" y="-11048"/>
            <a:ext cx="3052608" cy="11853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809750" y="1740948"/>
            <a:ext cx="8572500" cy="102739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1809750" y="2875758"/>
            <a:ext cx="8572500" cy="79412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508000" y="603827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0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8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3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2" Type="http://schemas.openxmlformats.org/officeDocument/2006/relationships/notesSlide" Target="../notesSlides/notesSlide6.xml"/><Relationship Id="rId41" Type="http://schemas.openxmlformats.org/officeDocument/2006/relationships/slideLayout" Target="../slideLayouts/slideLayout7.xml"/><Relationship Id="rId40" Type="http://schemas.openxmlformats.org/officeDocument/2006/relationships/tags" Target="../tags/tag178.xml"/><Relationship Id="rId4" Type="http://schemas.openxmlformats.org/officeDocument/2006/relationships/tags" Target="../tags/tag142.xml"/><Relationship Id="rId39" Type="http://schemas.openxmlformats.org/officeDocument/2006/relationships/tags" Target="../tags/tag177.xml"/><Relationship Id="rId38" Type="http://schemas.openxmlformats.org/officeDocument/2006/relationships/tags" Target="../tags/tag176.xml"/><Relationship Id="rId37" Type="http://schemas.openxmlformats.org/officeDocument/2006/relationships/tags" Target="../tags/tag175.xml"/><Relationship Id="rId36" Type="http://schemas.openxmlformats.org/officeDocument/2006/relationships/tags" Target="../tags/tag174.xml"/><Relationship Id="rId35" Type="http://schemas.openxmlformats.org/officeDocument/2006/relationships/tags" Target="../tags/tag173.xml"/><Relationship Id="rId34" Type="http://schemas.openxmlformats.org/officeDocument/2006/relationships/tags" Target="../tags/tag172.xml"/><Relationship Id="rId33" Type="http://schemas.openxmlformats.org/officeDocument/2006/relationships/tags" Target="../tags/tag171.xml"/><Relationship Id="rId32" Type="http://schemas.openxmlformats.org/officeDocument/2006/relationships/tags" Target="../tags/tag170.xml"/><Relationship Id="rId31" Type="http://schemas.openxmlformats.org/officeDocument/2006/relationships/tags" Target="../tags/tag169.xml"/><Relationship Id="rId30" Type="http://schemas.openxmlformats.org/officeDocument/2006/relationships/tags" Target="../tags/tag168.xml"/><Relationship Id="rId3" Type="http://schemas.openxmlformats.org/officeDocument/2006/relationships/tags" Target="../tags/tag141.xml"/><Relationship Id="rId29" Type="http://schemas.openxmlformats.org/officeDocument/2006/relationships/tags" Target="../tags/tag167.xml"/><Relationship Id="rId28" Type="http://schemas.openxmlformats.org/officeDocument/2006/relationships/tags" Target="../tags/tag166.xml"/><Relationship Id="rId27" Type="http://schemas.openxmlformats.org/officeDocument/2006/relationships/tags" Target="../tags/tag165.xml"/><Relationship Id="rId26" Type="http://schemas.openxmlformats.org/officeDocument/2006/relationships/tags" Target="../tags/tag164.xml"/><Relationship Id="rId25" Type="http://schemas.openxmlformats.org/officeDocument/2006/relationships/tags" Target="../tags/tag163.xml"/><Relationship Id="rId24" Type="http://schemas.openxmlformats.org/officeDocument/2006/relationships/tags" Target="../tags/tag162.xml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0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mar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0"/>
              <a:t>WorkerBee</a:t>
            </a:r>
            <a:endParaRPr lang="en-US" altLang="zh-CN" b="0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marL="0" indent="0" algn="di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1900"/>
              <a:t>——</a:t>
            </a:r>
            <a:r>
              <a:rPr lang="zh-CN" altLang="en-US" sz="1900"/>
              <a:t>专业网络资源搜索应用</a:t>
            </a:r>
            <a:endParaRPr lang="zh-CN" altLang="en-US" sz="19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508000" y="677447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898525" y="-167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一、项目摘要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98525" y="946150"/>
            <a:ext cx="10515600" cy="2981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1.1项目背景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网上资源繁多，参差不齐。平常找资源易浪费时间，还总弹广告，点错还会乱下载软件。此外，目前只有像百度，谷歌等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网页式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搜索引擎，无综合、统一模板的搜索应用。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1.2项目简介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将网站整合，提取音视频，图片，文字等，使用户可快速找到想要的资源。消除各网站差异，给用户统一的界面。用户只要输入要搜索的资源名称，该软件就会到相应的网页去寻找资源，如果找到就会返回一个链接给用户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5" y="4216400"/>
            <a:ext cx="3147060" cy="2095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5485" y="635190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广告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85" y="4108450"/>
            <a:ext cx="3002280" cy="23761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34685" y="635190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广告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045" y="4217035"/>
            <a:ext cx="2950845" cy="20948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22435" y="635190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广告</a:t>
            </a:r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>
          <a:xfrm>
            <a:off x="90170" y="-74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二、市场分析及定位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208915" y="1381760"/>
            <a:ext cx="50958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2.1 竞争环境分析</a:t>
            </a:r>
            <a:endParaRPr lang="zh-CN" altLang="en-US"/>
          </a:p>
          <a:p>
            <a:r>
              <a:rPr lang="zh-CN" altLang="en-US">
                <a:sym typeface="+mn-ea"/>
              </a:rPr>
              <a:t>团队关键词是搜索与整合，由于项目的专注性是我们的优势，在市场上便会有一定的竞争能力。此项目是统一模板的，不会搜索资源的人群会更加方便地找到所要的资源。</a:t>
            </a:r>
            <a:endParaRPr lang="zh-CN" altLang="en-US"/>
          </a:p>
          <a:p>
            <a:endParaRPr lang="zh-CN" altLang="en-US" b="1"/>
          </a:p>
          <a:p>
            <a:endParaRPr lang="zh-CN" altLang="en-US" b="1">
              <a:sym typeface="+mn-ea"/>
            </a:endParaRPr>
          </a:p>
          <a:p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2.2 竞争对手分析</a:t>
            </a:r>
            <a:endParaRPr lang="zh-CN" altLang="en-US"/>
          </a:p>
          <a:p>
            <a:r>
              <a:rPr lang="zh-CN" altLang="en-US">
                <a:sym typeface="+mn-ea"/>
              </a:rPr>
              <a:t>如今市场上视频应用只可搜索视频，看小说的网站又只可看小说，因此，多样性是本产品的优势，大型搜索引擎涵盖东西过多，影响搜索速度，网页参差不齐，乱弹广告，界面不美观。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455" y="374650"/>
            <a:ext cx="5943600" cy="2042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2282825"/>
            <a:ext cx="3947160" cy="2292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85" y="5074285"/>
            <a:ext cx="3432175" cy="1475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任意多边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5302" y="3652019"/>
            <a:ext cx="1938630" cy="960621"/>
          </a:xfrm>
          <a:custGeom>
            <a:avLst/>
            <a:gdLst>
              <a:gd name="T0" fmla="*/ 0 w 978408"/>
              <a:gd name="T1" fmla="*/ 0 h 484632"/>
              <a:gd name="T2" fmla="*/ 1598019 w 978408"/>
              <a:gd name="T3" fmla="*/ 0 h 484632"/>
              <a:gd name="T4" fmla="*/ 2124075 w 978408"/>
              <a:gd name="T5" fmla="*/ 526256 h 484632"/>
              <a:gd name="T6" fmla="*/ 1598019 w 978408"/>
              <a:gd name="T7" fmla="*/ 1052512 h 484632"/>
              <a:gd name="T8" fmla="*/ 0 w 978408"/>
              <a:gd name="T9" fmla="*/ 1052512 h 484632"/>
              <a:gd name="T10" fmla="*/ 526056 w 978408"/>
              <a:gd name="T11" fmla="*/ 526256 h 484632"/>
              <a:gd name="T12" fmla="*/ 0 w 978408"/>
              <a:gd name="T13" fmla="*/ 0 h 484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78408"/>
              <a:gd name="T22" fmla="*/ 0 h 484632"/>
              <a:gd name="T23" fmla="*/ 978408 w 978408"/>
              <a:gd name="T24" fmla="*/ 484632 h 484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78408" h="484632">
                <a:moveTo>
                  <a:pt x="0" y="0"/>
                </a:move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0" y="484632"/>
                </a:lnTo>
                <a:lnTo>
                  <a:pt x="242316" y="242316"/>
                </a:lnTo>
                <a:lnTo>
                  <a:pt x="0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12700">
                <a:solidFill>
                  <a:srgbClr val="062841"/>
                </a:solidFill>
                <a:bevel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17" name="任意多边形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4604" y="3649121"/>
            <a:ext cx="1938630" cy="960621"/>
          </a:xfrm>
          <a:custGeom>
            <a:avLst/>
            <a:gdLst>
              <a:gd name="T0" fmla="*/ 0 w 978408"/>
              <a:gd name="T1" fmla="*/ 0 h 484632"/>
              <a:gd name="T2" fmla="*/ 1598019 w 978408"/>
              <a:gd name="T3" fmla="*/ 0 h 484632"/>
              <a:gd name="T4" fmla="*/ 2124075 w 978408"/>
              <a:gd name="T5" fmla="*/ 526256 h 484632"/>
              <a:gd name="T6" fmla="*/ 1598019 w 978408"/>
              <a:gd name="T7" fmla="*/ 1052512 h 484632"/>
              <a:gd name="T8" fmla="*/ 0 w 978408"/>
              <a:gd name="T9" fmla="*/ 1052512 h 484632"/>
              <a:gd name="T10" fmla="*/ 526056 w 978408"/>
              <a:gd name="T11" fmla="*/ 526256 h 484632"/>
              <a:gd name="T12" fmla="*/ 0 w 978408"/>
              <a:gd name="T13" fmla="*/ 0 h 484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78408"/>
              <a:gd name="T22" fmla="*/ 0 h 484632"/>
              <a:gd name="T23" fmla="*/ 978408 w 978408"/>
              <a:gd name="T24" fmla="*/ 484632 h 484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78408" h="484632">
                <a:moveTo>
                  <a:pt x="0" y="0"/>
                </a:move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0" y="484632"/>
                </a:lnTo>
                <a:lnTo>
                  <a:pt x="242316" y="2423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18" name="任意多边形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73427" y="3652019"/>
            <a:ext cx="1938630" cy="960621"/>
          </a:xfrm>
          <a:custGeom>
            <a:avLst/>
            <a:gdLst>
              <a:gd name="T0" fmla="*/ 0 w 978408"/>
              <a:gd name="T1" fmla="*/ 0 h 484632"/>
              <a:gd name="T2" fmla="*/ 1598019 w 978408"/>
              <a:gd name="T3" fmla="*/ 0 h 484632"/>
              <a:gd name="T4" fmla="*/ 2124075 w 978408"/>
              <a:gd name="T5" fmla="*/ 526256 h 484632"/>
              <a:gd name="T6" fmla="*/ 1598019 w 978408"/>
              <a:gd name="T7" fmla="*/ 1052512 h 484632"/>
              <a:gd name="T8" fmla="*/ 0 w 978408"/>
              <a:gd name="T9" fmla="*/ 1052512 h 484632"/>
              <a:gd name="T10" fmla="*/ 526056 w 978408"/>
              <a:gd name="T11" fmla="*/ 526256 h 484632"/>
              <a:gd name="T12" fmla="*/ 0 w 978408"/>
              <a:gd name="T13" fmla="*/ 0 h 484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78408"/>
              <a:gd name="T22" fmla="*/ 0 h 484632"/>
              <a:gd name="T23" fmla="*/ 978408 w 978408"/>
              <a:gd name="T24" fmla="*/ 484632 h 484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78408" h="484632">
                <a:moveTo>
                  <a:pt x="0" y="0"/>
                </a:move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0" y="484632"/>
                </a:lnTo>
                <a:lnTo>
                  <a:pt x="242316" y="2423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62841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Group 35"/>
          <p:cNvGrpSpPr/>
          <p:nvPr>
            <p:custDataLst>
              <p:tags r:id="rId4"/>
            </p:custDataLst>
          </p:nvPr>
        </p:nvGrpSpPr>
        <p:grpSpPr bwMode="auto">
          <a:xfrm>
            <a:off x="5899638" y="2914528"/>
            <a:ext cx="828772" cy="618681"/>
            <a:chOff x="0" y="0"/>
            <a:chExt cx="908050" cy="677863"/>
          </a:xfrm>
          <a:solidFill>
            <a:schemeClr val="accent1"/>
          </a:solidFill>
        </p:grpSpPr>
        <p:sp>
          <p:nvSpPr>
            <p:cNvPr id="10" name="Freeform 1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7662" y="231775"/>
              <a:ext cx="257175" cy="298450"/>
            </a:xfrm>
            <a:custGeom>
              <a:avLst/>
              <a:gdLst>
                <a:gd name="T0" fmla="*/ 255722 w 177"/>
                <a:gd name="T1" fmla="*/ 164511 h 205"/>
                <a:gd name="T2" fmla="*/ 245551 w 177"/>
                <a:gd name="T3" fmla="*/ 135394 h 205"/>
                <a:gd name="T4" fmla="*/ 242645 w 177"/>
                <a:gd name="T5" fmla="*/ 123748 h 205"/>
                <a:gd name="T6" fmla="*/ 242645 w 177"/>
                <a:gd name="T7" fmla="*/ 117924 h 205"/>
                <a:gd name="T8" fmla="*/ 244098 w 177"/>
                <a:gd name="T9" fmla="*/ 107733 h 205"/>
                <a:gd name="T10" fmla="*/ 228116 w 177"/>
                <a:gd name="T11" fmla="*/ 65513 h 205"/>
                <a:gd name="T12" fmla="*/ 226663 w 177"/>
                <a:gd name="T13" fmla="*/ 61146 h 205"/>
                <a:gd name="T14" fmla="*/ 232475 w 177"/>
                <a:gd name="T15" fmla="*/ 56778 h 205"/>
                <a:gd name="T16" fmla="*/ 209227 w 177"/>
                <a:gd name="T17" fmla="*/ 27661 h 205"/>
                <a:gd name="T18" fmla="*/ 215039 w 177"/>
                <a:gd name="T19" fmla="*/ 24750 h 205"/>
                <a:gd name="T20" fmla="*/ 215039 w 177"/>
                <a:gd name="T21" fmla="*/ 24750 h 205"/>
                <a:gd name="T22" fmla="*/ 199056 w 177"/>
                <a:gd name="T23" fmla="*/ 14559 h 205"/>
                <a:gd name="T24" fmla="*/ 140938 w 177"/>
                <a:gd name="T25" fmla="*/ 0 h 205"/>
                <a:gd name="T26" fmla="*/ 138032 w 177"/>
                <a:gd name="T27" fmla="*/ 0 h 205"/>
                <a:gd name="T28" fmla="*/ 124955 w 177"/>
                <a:gd name="T29" fmla="*/ 0 h 205"/>
                <a:gd name="T30" fmla="*/ 113331 w 177"/>
                <a:gd name="T31" fmla="*/ 0 h 205"/>
                <a:gd name="T32" fmla="*/ 47948 w 177"/>
                <a:gd name="T33" fmla="*/ 21838 h 205"/>
                <a:gd name="T34" fmla="*/ 10171 w 177"/>
                <a:gd name="T35" fmla="*/ 66969 h 205"/>
                <a:gd name="T36" fmla="*/ 0 w 177"/>
                <a:gd name="T37" fmla="*/ 103366 h 205"/>
                <a:gd name="T38" fmla="*/ 0 w 177"/>
                <a:gd name="T39" fmla="*/ 104821 h 205"/>
                <a:gd name="T40" fmla="*/ 0 w 177"/>
                <a:gd name="T41" fmla="*/ 116468 h 205"/>
                <a:gd name="T42" fmla="*/ 2906 w 177"/>
                <a:gd name="T43" fmla="*/ 135394 h 205"/>
                <a:gd name="T44" fmla="*/ 11624 w 177"/>
                <a:gd name="T45" fmla="*/ 158688 h 205"/>
                <a:gd name="T46" fmla="*/ 18889 w 177"/>
                <a:gd name="T47" fmla="*/ 168879 h 205"/>
                <a:gd name="T48" fmla="*/ 39230 w 177"/>
                <a:gd name="T49" fmla="*/ 199452 h 205"/>
                <a:gd name="T50" fmla="*/ 63931 w 177"/>
                <a:gd name="T51" fmla="*/ 251863 h 205"/>
                <a:gd name="T52" fmla="*/ 66836 w 177"/>
                <a:gd name="T53" fmla="*/ 266421 h 205"/>
                <a:gd name="T54" fmla="*/ 66836 w 177"/>
                <a:gd name="T55" fmla="*/ 294082 h 205"/>
                <a:gd name="T56" fmla="*/ 66836 w 177"/>
                <a:gd name="T57" fmla="*/ 298450 h 205"/>
                <a:gd name="T58" fmla="*/ 194697 w 177"/>
                <a:gd name="T59" fmla="*/ 298450 h 205"/>
                <a:gd name="T60" fmla="*/ 194697 w 177"/>
                <a:gd name="T61" fmla="*/ 295538 h 205"/>
                <a:gd name="T62" fmla="*/ 196150 w 177"/>
                <a:gd name="T63" fmla="*/ 263510 h 205"/>
                <a:gd name="T64" fmla="*/ 197603 w 177"/>
                <a:gd name="T65" fmla="*/ 254774 h 205"/>
                <a:gd name="T66" fmla="*/ 203415 w 177"/>
                <a:gd name="T67" fmla="*/ 247495 h 205"/>
                <a:gd name="T68" fmla="*/ 219398 w 177"/>
                <a:gd name="T69" fmla="*/ 246039 h 205"/>
                <a:gd name="T70" fmla="*/ 228116 w 177"/>
                <a:gd name="T71" fmla="*/ 247495 h 205"/>
                <a:gd name="T72" fmla="*/ 244098 w 177"/>
                <a:gd name="T73" fmla="*/ 237304 h 205"/>
                <a:gd name="T74" fmla="*/ 244098 w 177"/>
                <a:gd name="T75" fmla="*/ 231481 h 205"/>
                <a:gd name="T76" fmla="*/ 245551 w 177"/>
                <a:gd name="T77" fmla="*/ 221290 h 205"/>
                <a:gd name="T78" fmla="*/ 242645 w 177"/>
                <a:gd name="T79" fmla="*/ 206731 h 205"/>
                <a:gd name="T80" fmla="*/ 242645 w 177"/>
                <a:gd name="T81" fmla="*/ 205275 h 205"/>
                <a:gd name="T82" fmla="*/ 247004 w 177"/>
                <a:gd name="T83" fmla="*/ 202364 h 205"/>
                <a:gd name="T84" fmla="*/ 249910 w 177"/>
                <a:gd name="T85" fmla="*/ 193629 h 205"/>
                <a:gd name="T86" fmla="*/ 247004 w 177"/>
                <a:gd name="T87" fmla="*/ 179070 h 205"/>
                <a:gd name="T88" fmla="*/ 248457 w 177"/>
                <a:gd name="T89" fmla="*/ 176158 h 205"/>
                <a:gd name="T90" fmla="*/ 254269 w 177"/>
                <a:gd name="T91" fmla="*/ 173247 h 205"/>
                <a:gd name="T92" fmla="*/ 255722 w 177"/>
                <a:gd name="T93" fmla="*/ 164511 h 20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77"/>
                <a:gd name="T142" fmla="*/ 0 h 205"/>
                <a:gd name="T143" fmla="*/ 177 w 177"/>
                <a:gd name="T144" fmla="*/ 205 h 20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77" h="205">
                  <a:moveTo>
                    <a:pt x="176" y="113"/>
                  </a:moveTo>
                  <a:cubicBezTo>
                    <a:pt x="174" y="106"/>
                    <a:pt x="171" y="99"/>
                    <a:pt x="169" y="93"/>
                  </a:cubicBezTo>
                  <a:cubicBezTo>
                    <a:pt x="168" y="90"/>
                    <a:pt x="167" y="87"/>
                    <a:pt x="167" y="85"/>
                  </a:cubicBezTo>
                  <a:cubicBezTo>
                    <a:pt x="166" y="84"/>
                    <a:pt x="167" y="82"/>
                    <a:pt x="167" y="81"/>
                  </a:cubicBezTo>
                  <a:cubicBezTo>
                    <a:pt x="169" y="79"/>
                    <a:pt x="168" y="77"/>
                    <a:pt x="168" y="74"/>
                  </a:cubicBezTo>
                  <a:cubicBezTo>
                    <a:pt x="165" y="64"/>
                    <a:pt x="162" y="54"/>
                    <a:pt x="157" y="45"/>
                  </a:cubicBezTo>
                  <a:cubicBezTo>
                    <a:pt x="157" y="44"/>
                    <a:pt x="156" y="43"/>
                    <a:pt x="156" y="42"/>
                  </a:cubicBezTo>
                  <a:cubicBezTo>
                    <a:pt x="157" y="41"/>
                    <a:pt x="159" y="40"/>
                    <a:pt x="160" y="39"/>
                  </a:cubicBezTo>
                  <a:cubicBezTo>
                    <a:pt x="156" y="32"/>
                    <a:pt x="151" y="25"/>
                    <a:pt x="144" y="19"/>
                  </a:cubicBezTo>
                  <a:cubicBezTo>
                    <a:pt x="146" y="18"/>
                    <a:pt x="147" y="18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4" y="15"/>
                    <a:pt x="141" y="12"/>
                    <a:pt x="137" y="10"/>
                  </a:cubicBezTo>
                  <a:cubicBezTo>
                    <a:pt x="124" y="4"/>
                    <a:pt x="111" y="1"/>
                    <a:pt x="97" y="0"/>
                  </a:cubicBezTo>
                  <a:cubicBezTo>
                    <a:pt x="96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4" y="0"/>
                    <a:pt x="81" y="0"/>
                    <a:pt x="78" y="0"/>
                  </a:cubicBezTo>
                  <a:cubicBezTo>
                    <a:pt x="62" y="2"/>
                    <a:pt x="47" y="6"/>
                    <a:pt x="33" y="15"/>
                  </a:cubicBezTo>
                  <a:cubicBezTo>
                    <a:pt x="21" y="23"/>
                    <a:pt x="13" y="33"/>
                    <a:pt x="7" y="46"/>
                  </a:cubicBezTo>
                  <a:cubicBezTo>
                    <a:pt x="3" y="54"/>
                    <a:pt x="1" y="62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5"/>
                    <a:pt x="0" y="78"/>
                    <a:pt x="0" y="80"/>
                  </a:cubicBezTo>
                  <a:cubicBezTo>
                    <a:pt x="1" y="84"/>
                    <a:pt x="1" y="89"/>
                    <a:pt x="2" y="93"/>
                  </a:cubicBezTo>
                  <a:cubicBezTo>
                    <a:pt x="3" y="98"/>
                    <a:pt x="5" y="104"/>
                    <a:pt x="8" y="109"/>
                  </a:cubicBezTo>
                  <a:cubicBezTo>
                    <a:pt x="10" y="111"/>
                    <a:pt x="11" y="114"/>
                    <a:pt x="13" y="116"/>
                  </a:cubicBezTo>
                  <a:cubicBezTo>
                    <a:pt x="17" y="123"/>
                    <a:pt x="21" y="130"/>
                    <a:pt x="27" y="137"/>
                  </a:cubicBezTo>
                  <a:cubicBezTo>
                    <a:pt x="36" y="147"/>
                    <a:pt x="42" y="159"/>
                    <a:pt x="44" y="173"/>
                  </a:cubicBezTo>
                  <a:cubicBezTo>
                    <a:pt x="45" y="176"/>
                    <a:pt x="46" y="180"/>
                    <a:pt x="46" y="183"/>
                  </a:cubicBezTo>
                  <a:cubicBezTo>
                    <a:pt x="46" y="189"/>
                    <a:pt x="46" y="196"/>
                    <a:pt x="46" y="202"/>
                  </a:cubicBezTo>
                  <a:cubicBezTo>
                    <a:pt x="46" y="203"/>
                    <a:pt x="46" y="203"/>
                    <a:pt x="46" y="205"/>
                  </a:cubicBezTo>
                  <a:cubicBezTo>
                    <a:pt x="75" y="205"/>
                    <a:pt x="105" y="205"/>
                    <a:pt x="134" y="205"/>
                  </a:cubicBezTo>
                  <a:cubicBezTo>
                    <a:pt x="134" y="204"/>
                    <a:pt x="134" y="203"/>
                    <a:pt x="134" y="203"/>
                  </a:cubicBezTo>
                  <a:cubicBezTo>
                    <a:pt x="135" y="195"/>
                    <a:pt x="135" y="188"/>
                    <a:pt x="135" y="181"/>
                  </a:cubicBezTo>
                  <a:cubicBezTo>
                    <a:pt x="135" y="179"/>
                    <a:pt x="135" y="177"/>
                    <a:pt x="136" y="175"/>
                  </a:cubicBezTo>
                  <a:cubicBezTo>
                    <a:pt x="136" y="172"/>
                    <a:pt x="138" y="171"/>
                    <a:pt x="140" y="170"/>
                  </a:cubicBezTo>
                  <a:cubicBezTo>
                    <a:pt x="144" y="169"/>
                    <a:pt x="147" y="169"/>
                    <a:pt x="151" y="169"/>
                  </a:cubicBezTo>
                  <a:cubicBezTo>
                    <a:pt x="153" y="169"/>
                    <a:pt x="155" y="170"/>
                    <a:pt x="157" y="170"/>
                  </a:cubicBezTo>
                  <a:cubicBezTo>
                    <a:pt x="161" y="171"/>
                    <a:pt x="168" y="168"/>
                    <a:pt x="168" y="163"/>
                  </a:cubicBezTo>
                  <a:cubicBezTo>
                    <a:pt x="168" y="162"/>
                    <a:pt x="168" y="161"/>
                    <a:pt x="168" y="159"/>
                  </a:cubicBezTo>
                  <a:cubicBezTo>
                    <a:pt x="167" y="157"/>
                    <a:pt x="168" y="155"/>
                    <a:pt x="169" y="152"/>
                  </a:cubicBezTo>
                  <a:cubicBezTo>
                    <a:pt x="172" y="148"/>
                    <a:pt x="172" y="145"/>
                    <a:pt x="167" y="14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8" y="140"/>
                    <a:pt x="169" y="140"/>
                    <a:pt x="170" y="139"/>
                  </a:cubicBezTo>
                  <a:cubicBezTo>
                    <a:pt x="172" y="137"/>
                    <a:pt x="172" y="136"/>
                    <a:pt x="172" y="133"/>
                  </a:cubicBezTo>
                  <a:cubicBezTo>
                    <a:pt x="171" y="130"/>
                    <a:pt x="170" y="126"/>
                    <a:pt x="170" y="123"/>
                  </a:cubicBezTo>
                  <a:cubicBezTo>
                    <a:pt x="169" y="122"/>
                    <a:pt x="170" y="121"/>
                    <a:pt x="171" y="121"/>
                  </a:cubicBezTo>
                  <a:cubicBezTo>
                    <a:pt x="172" y="120"/>
                    <a:pt x="173" y="120"/>
                    <a:pt x="175" y="119"/>
                  </a:cubicBezTo>
                  <a:cubicBezTo>
                    <a:pt x="177" y="117"/>
                    <a:pt x="177" y="116"/>
                    <a:pt x="17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8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6100" y="142875"/>
              <a:ext cx="106363" cy="103188"/>
            </a:xfrm>
            <a:custGeom>
              <a:avLst/>
              <a:gdLst>
                <a:gd name="T0" fmla="*/ 106363 w 67"/>
                <a:gd name="T1" fmla="*/ 42863 h 65"/>
                <a:gd name="T2" fmla="*/ 66675 w 67"/>
                <a:gd name="T3" fmla="*/ 42863 h 65"/>
                <a:gd name="T4" fmla="*/ 66675 w 67"/>
                <a:gd name="T5" fmla="*/ 0 h 65"/>
                <a:gd name="T6" fmla="*/ 44450 w 67"/>
                <a:gd name="T7" fmla="*/ 0 h 65"/>
                <a:gd name="T8" fmla="*/ 44450 w 67"/>
                <a:gd name="T9" fmla="*/ 42863 h 65"/>
                <a:gd name="T10" fmla="*/ 0 w 67"/>
                <a:gd name="T11" fmla="*/ 42863 h 65"/>
                <a:gd name="T12" fmla="*/ 0 w 67"/>
                <a:gd name="T13" fmla="*/ 63500 h 65"/>
                <a:gd name="T14" fmla="*/ 44450 w 67"/>
                <a:gd name="T15" fmla="*/ 63500 h 65"/>
                <a:gd name="T16" fmla="*/ 44450 w 67"/>
                <a:gd name="T17" fmla="*/ 103188 h 65"/>
                <a:gd name="T18" fmla="*/ 66675 w 67"/>
                <a:gd name="T19" fmla="*/ 103188 h 65"/>
                <a:gd name="T20" fmla="*/ 66675 w 67"/>
                <a:gd name="T21" fmla="*/ 63500 h 65"/>
                <a:gd name="T22" fmla="*/ 106363 w 67"/>
                <a:gd name="T23" fmla="*/ 63500 h 65"/>
                <a:gd name="T24" fmla="*/ 106363 w 67"/>
                <a:gd name="T25" fmla="*/ 4286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"/>
                <a:gd name="T40" fmla="*/ 0 h 65"/>
                <a:gd name="T41" fmla="*/ 67 w 67"/>
                <a:gd name="T42" fmla="*/ 65 h 6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" h="65">
                  <a:moveTo>
                    <a:pt x="67" y="27"/>
                  </a:moveTo>
                  <a:lnTo>
                    <a:pt x="42" y="27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28" y="27"/>
                  </a:lnTo>
                  <a:lnTo>
                    <a:pt x="0" y="27"/>
                  </a:lnTo>
                  <a:lnTo>
                    <a:pt x="0" y="40"/>
                  </a:lnTo>
                  <a:lnTo>
                    <a:pt x="28" y="40"/>
                  </a:lnTo>
                  <a:lnTo>
                    <a:pt x="28" y="65"/>
                  </a:lnTo>
                  <a:lnTo>
                    <a:pt x="42" y="65"/>
                  </a:lnTo>
                  <a:lnTo>
                    <a:pt x="42" y="40"/>
                  </a:lnTo>
                  <a:lnTo>
                    <a:pt x="67" y="40"/>
                  </a:lnTo>
                  <a:lnTo>
                    <a:pt x="6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Oval 4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0" y="630238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3" name="Oval 4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4925" y="558800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7787" y="501650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5" name="Oval 4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1762" y="457200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Oval 4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90500" y="433388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7" name="Oval 4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54000" y="417513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Oval 4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44525" y="261938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19" name="Oval 4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19137" y="222250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Oval 4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74700" y="180975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Oval 4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20737" y="122238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Oval 5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847725" y="63500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  <p:sp>
          <p:nvSpPr>
            <p:cNvPr id="23" name="Oval 5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862012" y="0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+mn-lt"/>
                <a:ea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508000" y="775410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80745" y="1176655"/>
            <a:ext cx="43554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2.3 市场环境分析</a:t>
            </a:r>
            <a:endParaRPr lang="zh-CN" altLang="en-US"/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市场上主流的搜索引擎搜索内容多且杂，</a:t>
            </a: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网页参差不齐，乱弹广告。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市场上面涵盖我们项目的类似的应用可以说是没有，团队的项目是很有应用的前景的。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19200000">
            <a:off x="2562225" y="2263140"/>
            <a:ext cx="9925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60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9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45460" y="5393055"/>
            <a:ext cx="5429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2.4 产品优势分析</a:t>
            </a:r>
            <a:endParaRPr lang="zh-CN" altLang="en-US"/>
          </a:p>
          <a:p>
            <a:r>
              <a:rPr lang="zh-CN" altLang="en-US">
                <a:sym typeface="+mn-ea"/>
              </a:rPr>
              <a:t>专注于视频，音频，图片，文字这四方面，且对于用户完全免费。不弹小广告，不让用户下载多余软件。消除各网站差异，形成统一接口。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 rot="12300000">
            <a:off x="4801235" y="4398645"/>
            <a:ext cx="8108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60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9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2640000">
            <a:off x="7242810" y="2477770"/>
            <a:ext cx="9925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60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zh-CN" altLang="en-US" sz="9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19035" y="761365"/>
            <a:ext cx="47796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2.5 产品定位分析</a:t>
            </a:r>
            <a:endParaRPr lang="zh-CN" altLang="en-US"/>
          </a:p>
          <a:p>
            <a:r>
              <a:rPr lang="zh-CN" altLang="en-US">
                <a:sym typeface="+mn-ea"/>
              </a:rPr>
              <a:t>（1）产品目的</a:t>
            </a:r>
            <a:endParaRPr lang="zh-CN" altLang="en-US"/>
          </a:p>
          <a:p>
            <a:r>
              <a:rPr lang="zh-CN" altLang="en-US">
                <a:sym typeface="+mn-ea"/>
              </a:rPr>
              <a:t>消除网页差异，给出统一接口，使用户可快捷查找所要资源。团队产品定位为一个搜索与整合应用。</a:t>
            </a:r>
            <a:endParaRPr lang="zh-CN" altLang="en-US"/>
          </a:p>
          <a:p>
            <a:r>
              <a:rPr lang="zh-CN" altLang="en-US">
                <a:sym typeface="+mn-ea"/>
              </a:rPr>
              <a:t>（2）目标人群</a:t>
            </a:r>
            <a:endParaRPr lang="zh-CN" altLang="en-US"/>
          </a:p>
          <a:p>
            <a:r>
              <a:rPr lang="zh-CN" altLang="en-US">
                <a:sym typeface="+mn-ea"/>
              </a:rPr>
              <a:t>各年龄段的人群。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06575"/>
            <a:ext cx="10852237" cy="648000"/>
          </a:xfrm>
        </p:spPr>
        <p:txBody>
          <a:bodyPr/>
          <a:p>
            <a:r>
              <a:rPr lang="zh-CN" altLang="en-US" sz="3600"/>
              <a:t>三、产品介绍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510" y="952500"/>
            <a:ext cx="10852150" cy="5375910"/>
          </a:xfrm>
        </p:spPr>
        <p:txBody>
          <a:bodyPr/>
          <a:p>
            <a:r>
              <a:rPr lang="zh-CN" altLang="en-US" sz="2000" b="1"/>
              <a:t>3.1 产品功能</a:t>
            </a:r>
            <a:endParaRPr lang="zh-CN" altLang="en-US"/>
          </a:p>
          <a:p>
            <a:r>
              <a:rPr lang="zh-CN" altLang="en-US" sz="2000"/>
              <a:t>资源整合与检索，资源包括视频，音频，文字，以及各种有用的链接。</a:t>
            </a:r>
            <a:endParaRPr lang="zh-CN" altLang="en-US" sz="2000"/>
          </a:p>
          <a:p>
            <a:r>
              <a:rPr lang="zh-CN" altLang="en-US" sz="2000"/>
              <a:t>本产品中，可快速找电影，并在线观看，或下载；可快捷找到歌曲，且罗列各个版本，可在线播放，或者下载；可方便的找一部小说，支持在线阅读和下载。</a:t>
            </a:r>
            <a:endParaRPr lang="zh-CN" altLang="en-US" sz="2000"/>
          </a:p>
          <a:p>
            <a:endParaRPr lang="zh-CN" altLang="en-US" sz="2000" b="1"/>
          </a:p>
          <a:p>
            <a:r>
              <a:rPr lang="zh-CN" altLang="en-US" sz="2000" b="1"/>
              <a:t>3.2 产品特性</a:t>
            </a:r>
            <a:endParaRPr lang="zh-CN" altLang="en-US"/>
          </a:p>
          <a:p>
            <a:r>
              <a:rPr lang="zh-CN" altLang="en-US" sz="2000"/>
              <a:t>方便，简单，界面友好，多网站一模板。</a:t>
            </a:r>
            <a:endParaRPr lang="zh-CN" altLang="en-US"/>
          </a:p>
          <a:p>
            <a:endParaRPr lang="zh-CN" altLang="en-US" sz="2000" b="1"/>
          </a:p>
          <a:p>
            <a:r>
              <a:rPr lang="zh-CN" altLang="en-US" sz="2000" b="1"/>
              <a:t>3.3 发展方向</a:t>
            </a:r>
            <a:endParaRPr lang="zh-CN" altLang="en-US"/>
          </a:p>
          <a:p>
            <a:r>
              <a:rPr lang="zh-CN" altLang="en-US" sz="2000"/>
              <a:t>本软件不局限于整合视频，音频，文字等。后期还可整合游戏、软件等的下载地址，如：各种单机游戏，红色警戒，只狼，街霸；各种软件，offic，visio，ps，proe，matlab，sql，等软件的各个版本；各操作系统的各个版本等。形成下载链接，方便用户下载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5365115"/>
            <a:ext cx="1130300" cy="1395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5365115"/>
            <a:ext cx="1576070" cy="1375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5578475"/>
            <a:ext cx="2604770" cy="103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5689600" y="4145280"/>
            <a:ext cx="313944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688965" y="4483100"/>
            <a:ext cx="3194050" cy="1795780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600">
                <a:latin typeface="锐字工房云字库细圆GBK" panose="02010604000000000000" pitchFamily="2" charset="-122"/>
                <a:ea typeface="锐字工房云字库细圆GBK" panose="02010604000000000000" pitchFamily="2" charset="-122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4.2市场推广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虽说“酒香不怕巷子深”，但为了软件尽快上市，我们会采取如“地毯式宣传”等方式，用尽一切办法将软件推广。</a:t>
            </a:r>
            <a:endParaRPr lang="zh-CN" altLang="en-US" sz="1800"/>
          </a:p>
          <a:p>
            <a:pPr algn="ctr"/>
            <a:endParaRPr lang="en-US" altLang="zh-CN" sz="1800">
              <a:latin typeface="+mn-lt"/>
              <a:ea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678170" y="1200150"/>
            <a:ext cx="3204210" cy="2823845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600">
                <a:latin typeface="锐字工房云字库细圆GBK" panose="02010604000000000000" pitchFamily="2" charset="-122"/>
                <a:ea typeface="锐字工房云字库细圆GBK" panose="02010604000000000000" pitchFamily="2" charset="-122"/>
              </a:defRPr>
            </a:lvl1pPr>
          </a:lstStyle>
          <a:p>
            <a:pPr algn="l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4.1客户群体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本软件研发之初，本着节省时间的理念，因此我们的客户群体应该是大的。用此类软件较多的客户，如学生，他们知道此类软件的不足，而本软件可为他们提供非常大的便利。</a:t>
            </a:r>
            <a:endParaRPr lang="zh-CN" altLang="en-US" sz="1800"/>
          </a:p>
          <a:p>
            <a:pPr algn="ctr"/>
            <a:endParaRPr lang="en-US" altLang="zh-CN" sz="1800" dirty="0"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08000" y="667327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90571" y="4145216"/>
            <a:ext cx="3204809" cy="2133784"/>
          </a:xfrm>
          <a:prstGeom prst="rect">
            <a:avLst/>
          </a:prstGeom>
          <a:gradFill flip="none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1028065" y="2114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四、市场与营销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5" y="1379220"/>
            <a:ext cx="4713605" cy="27660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82111" y="1233488"/>
            <a:ext cx="6488113" cy="5365750"/>
            <a:chOff x="382111" y="1042988"/>
            <a:chExt cx="6488113" cy="5365750"/>
          </a:xfrm>
          <a:solidFill>
            <a:schemeClr val="accent2">
              <a:lumMod val="65000"/>
              <a:lumOff val="35000"/>
            </a:schemeClr>
          </a:solidFill>
        </p:grpSpPr>
        <p:sp>
          <p:nvSpPr>
            <p:cNvPr id="5" name="Freeform 5"/>
            <p:cNvSpPr/>
            <p:nvPr>
              <p:custDataLst>
                <p:tags r:id="rId2"/>
              </p:custDataLst>
            </p:nvPr>
          </p:nvSpPr>
          <p:spPr bwMode="auto">
            <a:xfrm>
              <a:off x="3104673" y="1109663"/>
              <a:ext cx="2840038" cy="2424113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6" name="Freeform 6"/>
            <p:cNvSpPr/>
            <p:nvPr>
              <p:custDataLst>
                <p:tags r:id="rId3"/>
              </p:custDataLst>
            </p:nvPr>
          </p:nvSpPr>
          <p:spPr bwMode="auto">
            <a:xfrm>
              <a:off x="2560161" y="2751138"/>
              <a:ext cx="1816100" cy="1536700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7" name="Freeform 7"/>
            <p:cNvSpPr/>
            <p:nvPr>
              <p:custDataLst>
                <p:tags r:id="rId4"/>
              </p:custDataLst>
            </p:nvPr>
          </p:nvSpPr>
          <p:spPr bwMode="auto">
            <a:xfrm>
              <a:off x="3849211" y="3284538"/>
              <a:ext cx="365125" cy="606425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8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382111" y="1690688"/>
              <a:ext cx="2597150" cy="1963738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064861" y="3232150"/>
              <a:ext cx="1616075" cy="1160463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0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2991961" y="4044950"/>
              <a:ext cx="1400175" cy="1227138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667861" y="3549650"/>
              <a:ext cx="2505075" cy="1519238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2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2952273" y="4813300"/>
              <a:ext cx="1128713" cy="1181100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3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3760311" y="4795838"/>
              <a:ext cx="763588" cy="660400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4" name="Freeform 14"/>
            <p:cNvSpPr/>
            <p:nvPr>
              <p:custDataLst>
                <p:tags r:id="rId11"/>
              </p:custDataLst>
            </p:nvPr>
          </p:nvSpPr>
          <p:spPr bwMode="auto">
            <a:xfrm>
              <a:off x="3884136" y="5202238"/>
              <a:ext cx="998538" cy="763588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5" name="Freeform 15"/>
            <p:cNvSpPr/>
            <p:nvPr>
              <p:custDataLst>
                <p:tags r:id="rId12"/>
              </p:custDataLst>
            </p:nvPr>
          </p:nvSpPr>
          <p:spPr bwMode="auto">
            <a:xfrm>
              <a:off x="4023836" y="4365625"/>
              <a:ext cx="565150" cy="574675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6" name="Freeform 16"/>
            <p:cNvSpPr/>
            <p:nvPr>
              <p:custDataLst>
                <p:tags r:id="rId13"/>
              </p:custDataLst>
            </p:nvPr>
          </p:nvSpPr>
          <p:spPr bwMode="auto">
            <a:xfrm>
              <a:off x="4025423" y="3251200"/>
              <a:ext cx="641350" cy="1150938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7" name="Freeform 17"/>
            <p:cNvSpPr/>
            <p:nvPr>
              <p:custDataLst>
                <p:tags r:id="rId14"/>
              </p:custDataLst>
            </p:nvPr>
          </p:nvSpPr>
          <p:spPr bwMode="auto">
            <a:xfrm>
              <a:off x="4581048" y="3040063"/>
              <a:ext cx="431800" cy="942975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8" name="Freeform 18"/>
            <p:cNvSpPr/>
            <p:nvPr>
              <p:custDataLst>
                <p:tags r:id="rId15"/>
              </p:custDataLst>
            </p:nvPr>
          </p:nvSpPr>
          <p:spPr bwMode="auto">
            <a:xfrm>
              <a:off x="4471511" y="4645025"/>
              <a:ext cx="688975" cy="79851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19" name="Freeform 19"/>
            <p:cNvSpPr/>
            <p:nvPr>
              <p:custDataLst>
                <p:tags r:id="rId16"/>
              </p:custDataLst>
            </p:nvPr>
          </p:nvSpPr>
          <p:spPr bwMode="auto">
            <a:xfrm>
              <a:off x="4390548" y="4189413"/>
              <a:ext cx="973138" cy="606425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0" name="Freeform 20"/>
            <p:cNvSpPr/>
            <p:nvPr>
              <p:custDataLst>
                <p:tags r:id="rId17"/>
              </p:custDataLst>
            </p:nvPr>
          </p:nvSpPr>
          <p:spPr bwMode="auto">
            <a:xfrm>
              <a:off x="4604861" y="5305425"/>
              <a:ext cx="1009650" cy="803275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1" name="Freeform 21"/>
            <p:cNvSpPr/>
            <p:nvPr>
              <p:custDataLst>
                <p:tags r:id="rId18"/>
              </p:custDataLst>
            </p:nvPr>
          </p:nvSpPr>
          <p:spPr bwMode="auto">
            <a:xfrm>
              <a:off x="5082698" y="4616450"/>
              <a:ext cx="608013" cy="822325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2" name="Freeform 22"/>
            <p:cNvSpPr/>
            <p:nvPr>
              <p:custDataLst>
                <p:tags r:id="rId19"/>
              </p:custDataLst>
            </p:nvPr>
          </p:nvSpPr>
          <p:spPr bwMode="auto">
            <a:xfrm>
              <a:off x="5397023" y="4830763"/>
              <a:ext cx="560388" cy="687388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3" name="Freeform 23"/>
            <p:cNvSpPr/>
            <p:nvPr>
              <p:custDataLst>
                <p:tags r:id="rId20"/>
              </p:custDataLst>
            </p:nvPr>
          </p:nvSpPr>
          <p:spPr bwMode="auto">
            <a:xfrm>
              <a:off x="5643086" y="4397375"/>
              <a:ext cx="485775" cy="561975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4" name="Freeform 24"/>
            <p:cNvSpPr/>
            <p:nvPr>
              <p:custDataLst>
                <p:tags r:id="rId21"/>
              </p:custDataLst>
            </p:nvPr>
          </p:nvSpPr>
          <p:spPr bwMode="auto">
            <a:xfrm>
              <a:off x="5177948" y="3917950"/>
              <a:ext cx="609600" cy="744538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5" name="Freeform 25"/>
            <p:cNvSpPr/>
            <p:nvPr>
              <p:custDataLst>
                <p:tags r:id="rId22"/>
              </p:custDataLst>
            </p:nvPr>
          </p:nvSpPr>
          <p:spPr bwMode="auto">
            <a:xfrm>
              <a:off x="5295423" y="3057525"/>
              <a:ext cx="160338" cy="231775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6" name="Freeform 26"/>
            <p:cNvSpPr/>
            <p:nvPr>
              <p:custDataLst>
                <p:tags r:id="rId23"/>
              </p:custDataLst>
            </p:nvPr>
          </p:nvSpPr>
          <p:spPr bwMode="auto">
            <a:xfrm>
              <a:off x="5138261" y="2952750"/>
              <a:ext cx="212725" cy="230188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7" name="Freeform 27"/>
            <p:cNvSpPr/>
            <p:nvPr>
              <p:custDataLst>
                <p:tags r:id="rId24"/>
              </p:custDataLst>
            </p:nvPr>
          </p:nvSpPr>
          <p:spPr bwMode="auto">
            <a:xfrm>
              <a:off x="5495448" y="2501900"/>
              <a:ext cx="747713" cy="714375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8" name="Freeform 28"/>
            <p:cNvSpPr/>
            <p:nvPr>
              <p:custDataLst>
                <p:tags r:id="rId25"/>
              </p:custDataLst>
            </p:nvPr>
          </p:nvSpPr>
          <p:spPr bwMode="auto">
            <a:xfrm>
              <a:off x="5665311" y="2074863"/>
              <a:ext cx="1066800" cy="727075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9" name="Freeform 29"/>
            <p:cNvSpPr/>
            <p:nvPr>
              <p:custDataLst>
                <p:tags r:id="rId26"/>
              </p:custDataLst>
            </p:nvPr>
          </p:nvSpPr>
          <p:spPr bwMode="auto">
            <a:xfrm>
              <a:off x="5436711" y="1042988"/>
              <a:ext cx="1433513" cy="1306513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0" name="Freeform 30"/>
            <p:cNvSpPr/>
            <p:nvPr>
              <p:custDataLst>
                <p:tags r:id="rId27"/>
              </p:custDataLst>
            </p:nvPr>
          </p:nvSpPr>
          <p:spPr bwMode="auto">
            <a:xfrm>
              <a:off x="5152548" y="3378200"/>
              <a:ext cx="865188" cy="544513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1" name="Freeform 31"/>
            <p:cNvSpPr/>
            <p:nvPr>
              <p:custDataLst>
                <p:tags r:id="rId28"/>
              </p:custDataLst>
            </p:nvPr>
          </p:nvSpPr>
          <p:spPr bwMode="auto">
            <a:xfrm>
              <a:off x="5965348" y="4276725"/>
              <a:ext cx="131763" cy="120650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2" name="Freeform 32"/>
            <p:cNvSpPr/>
            <p:nvPr>
              <p:custDataLst>
                <p:tags r:id="rId29"/>
              </p:custDataLst>
            </p:nvPr>
          </p:nvSpPr>
          <p:spPr bwMode="auto">
            <a:xfrm>
              <a:off x="5330348" y="3822700"/>
              <a:ext cx="752475" cy="581025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3" name="Freeform 33"/>
            <p:cNvSpPr/>
            <p:nvPr>
              <p:custDataLst>
                <p:tags r:id="rId30"/>
              </p:custDataLst>
            </p:nvPr>
          </p:nvSpPr>
          <p:spPr bwMode="auto">
            <a:xfrm>
              <a:off x="4936648" y="2709863"/>
              <a:ext cx="698500" cy="1000125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4" name="Freeform 34"/>
            <p:cNvSpPr/>
            <p:nvPr>
              <p:custDataLst>
                <p:tags r:id="rId31"/>
              </p:custDataLst>
            </p:nvPr>
          </p:nvSpPr>
          <p:spPr bwMode="auto">
            <a:xfrm>
              <a:off x="4614386" y="3670300"/>
              <a:ext cx="741363" cy="728663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5" name="Freeform 35"/>
            <p:cNvSpPr/>
            <p:nvPr>
              <p:custDataLst>
                <p:tags r:id="rId32"/>
              </p:custDataLst>
            </p:nvPr>
          </p:nvSpPr>
          <p:spPr bwMode="auto">
            <a:xfrm>
              <a:off x="6001861" y="5227638"/>
              <a:ext cx="211138" cy="509588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36" name="Freeform 36"/>
            <p:cNvSpPr/>
            <p:nvPr>
              <p:custDataLst>
                <p:tags r:id="rId33"/>
              </p:custDataLst>
            </p:nvPr>
          </p:nvSpPr>
          <p:spPr bwMode="auto">
            <a:xfrm>
              <a:off x="4446111" y="6130925"/>
              <a:ext cx="325438" cy="277813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HK" alt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34"/>
            </p:custDataLst>
          </p:nvPr>
        </p:nvGrpSpPr>
        <p:grpSpPr>
          <a:xfrm flipV="1">
            <a:off x="4071461" y="4666368"/>
            <a:ext cx="3207861" cy="1395184"/>
            <a:chOff x="5951538" y="890816"/>
            <a:chExt cx="3207861" cy="1395184"/>
          </a:xfrm>
          <a:solidFill>
            <a:schemeClr val="bg1">
              <a:alpha val="30000"/>
            </a:schemeClr>
          </a:solidFill>
        </p:grpSpPr>
        <p:grpSp>
          <p:nvGrpSpPr>
            <p:cNvPr id="38" name="组合 37"/>
            <p:cNvGrpSpPr/>
            <p:nvPr/>
          </p:nvGrpSpPr>
          <p:grpSpPr>
            <a:xfrm>
              <a:off x="5951538" y="1024166"/>
              <a:ext cx="2944812" cy="1261834"/>
              <a:chOff x="5951538" y="1024166"/>
              <a:chExt cx="2944812" cy="1261834"/>
            </a:xfrm>
            <a:grpFill/>
          </p:grpSpPr>
          <p:cxnSp>
            <p:nvCxnSpPr>
              <p:cNvPr id="40" name="直接连接符 39"/>
              <p:cNvCxnSpPr/>
              <p:nvPr>
                <p:custDataLst>
                  <p:tags r:id="rId35"/>
                </p:custDataLst>
              </p:nvPr>
            </p:nvCxnSpPr>
            <p:spPr>
              <a:xfrm flipV="1">
                <a:off x="5951538" y="1024166"/>
                <a:ext cx="830853" cy="1261834"/>
              </a:xfrm>
              <a:prstGeom prst="line">
                <a:avLst/>
              </a:prstGeom>
              <a:grp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6763341" y="1024166"/>
                <a:ext cx="2133009" cy="0"/>
              </a:xfrm>
              <a:prstGeom prst="line">
                <a:avLst/>
              </a:prstGeom>
              <a:grp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椭圆 38"/>
            <p:cNvSpPr/>
            <p:nvPr>
              <p:custDataLst>
                <p:tags r:id="rId37"/>
              </p:custDataLst>
            </p:nvPr>
          </p:nvSpPr>
          <p:spPr>
            <a:xfrm>
              <a:off x="8892699" y="890816"/>
              <a:ext cx="266700" cy="2667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38"/>
            </p:custDataLst>
          </p:nvPr>
        </p:nvSpPr>
        <p:spPr>
          <a:xfrm>
            <a:off x="7583805" y="3248025"/>
            <a:ext cx="3981450" cy="298577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600">
                <a:latin typeface="锐字工房云字库细圆GBK" panose="02010604000000000000" pitchFamily="2" charset="-122"/>
                <a:ea typeface="锐字工房云字库细圆GBK" panose="02010604000000000000" pitchFamily="2" charset="-122"/>
              </a:defRPr>
            </a:lvl1pPr>
          </a:lstStyle>
          <a:p>
            <a:pPr algn="l"/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4.4经营目标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软件优势明显，因此我们的目标是人人都能够使用本软件。短期目标是让我校的每一位同学都知道本软件，在有这类需求的时候能够首先想到本软件。长期目标是让附近地区乃至整个省甚至全国都能使用本软件。</a:t>
            </a:r>
            <a:endParaRPr lang="zh-CN" altLang="en-US" sz="1800"/>
          </a:p>
          <a:p>
            <a:pPr algn="ctr"/>
            <a:endParaRPr lang="en-US" altLang="zh-CN" sz="1800" dirty="0" err="1">
              <a:latin typeface="+mn-lt"/>
              <a:ea typeface="+mn-ea"/>
            </a:endParaRPr>
          </a:p>
        </p:txBody>
      </p:sp>
      <p:sp>
        <p:nvSpPr>
          <p:cNvPr id="42" name="矩形 41"/>
          <p:cNvSpPr/>
          <p:nvPr>
            <p:custDataLst>
              <p:tags r:id="rId39"/>
            </p:custDataLst>
          </p:nvPr>
        </p:nvSpPr>
        <p:spPr>
          <a:xfrm>
            <a:off x="508000" y="667327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64730" y="650240"/>
            <a:ext cx="4400550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sym typeface="+mn-ea"/>
              </a:rPr>
              <a:t>4.3营销策略</a:t>
            </a:r>
            <a:endParaRPr lang="zh-CN" altLang="en-US"/>
          </a:p>
          <a:p>
            <a:pPr algn="l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在现在这个发达时代，我们的软件将这些各搜索软件类型整合起来，提炼用户最想要的，有着相当大的优势。我们会采取“网络营销”，“广告营销”等方式销售软件。</a:t>
            </a:r>
            <a:endParaRPr lang="zh-CN" altLang="en-US" sz="1600"/>
          </a:p>
        </p:txBody>
      </p:sp>
    </p:spTree>
    <p:custDataLst>
      <p:tags r:id="rId4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6370"/>
            <a:ext cx="10515600" cy="1325563"/>
          </a:xfrm>
        </p:spPr>
        <p:txBody>
          <a:bodyPr/>
          <a:p>
            <a:r>
              <a:rPr lang="zh-CN" altLang="en-US" sz="3600"/>
              <a:t>五、风险管理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5"/>
            <a:ext cx="10852150" cy="5456555"/>
          </a:xfrm>
        </p:spPr>
        <p:txBody>
          <a:bodyPr/>
          <a:p>
            <a:r>
              <a:rPr lang="zh-CN" altLang="en-US" sz="2000" b="1"/>
              <a:t>5.1技术风险及对策</a:t>
            </a:r>
            <a:endParaRPr lang="zh-CN" altLang="en-US"/>
          </a:p>
          <a:p>
            <a:pPr indent="230505" algn="l"/>
            <a:r>
              <a:rPr lang="zh-CN" altLang="en-US" sz="2000"/>
              <a:t>(1)软件技术风险</a:t>
            </a:r>
            <a:endParaRPr lang="zh-CN" altLang="en-US" sz="2000"/>
          </a:p>
          <a:p>
            <a:pPr indent="230505" algn="l"/>
            <a:r>
              <a:rPr lang="zh-CN" altLang="en-US" sz="2000"/>
              <a:t>团队初成，技术不足是个薄弱的地方，每人实力参差不齐，任务分配也有误差，我们会努力改进，让其带来的风险最低化。努力提升我们的技术，在项目实施期间将技术都发挥出来，并同时学习新的技术。</a:t>
            </a:r>
            <a:endParaRPr lang="zh-CN" altLang="en-US" sz="2000"/>
          </a:p>
          <a:p>
            <a:pPr indent="230505" algn="l"/>
            <a:r>
              <a:rPr lang="zh-CN" altLang="en-US" sz="2000"/>
              <a:t>(2)硬件技术风险</a:t>
            </a:r>
            <a:endParaRPr lang="zh-CN" altLang="en-US" sz="2000"/>
          </a:p>
          <a:p>
            <a:pPr indent="230505" algn="l"/>
            <a:r>
              <a:rPr lang="zh-CN" altLang="en-US" sz="2000"/>
              <a:t>此次软件设计的范围较为广泛，硬件的要求较大，硬件的存储空间需求较大。第一次做这类项目，不了解软硬件联系，对于其他硬件风险，以后再做讨论修改。</a:t>
            </a:r>
            <a:endParaRPr lang="zh-CN" altLang="en-US"/>
          </a:p>
          <a:p>
            <a:endParaRPr lang="zh-CN" altLang="en-US" sz="2000" b="1"/>
          </a:p>
          <a:p>
            <a:r>
              <a:rPr lang="zh-CN" altLang="en-US" sz="2000" b="1"/>
              <a:t>5.2潜在进入者风险及对策</a:t>
            </a:r>
            <a:endParaRPr lang="zh-CN" altLang="en-US"/>
          </a:p>
          <a:p>
            <a:r>
              <a:rPr lang="zh-CN" altLang="en-US" sz="2000"/>
              <a:t>潜在进入者，在研发阶段时，可能他们会有类似产品横空出世，这对我们的产品是巨大的打击，为应对此类情况，软件的优势将会在我们的处理下更加凸显出来，软件亮点将会更亮。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6995"/>
            <a:ext cx="10515600" cy="1325563"/>
          </a:xfrm>
        </p:spPr>
        <p:txBody>
          <a:bodyPr/>
          <a:p>
            <a:r>
              <a:rPr lang="zh-CN" altLang="en-US" sz="3600"/>
              <a:t>六、团队介绍</a:t>
            </a:r>
            <a:endParaRPr lang="zh-CN" altLang="en-US" sz="3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80440"/>
            <a:ext cx="10852150" cy="5718175"/>
          </a:xfrm>
        </p:spPr>
        <p:txBody>
          <a:bodyPr/>
          <a:p>
            <a:pPr indent="230505" fontAlgn="auto">
              <a:lnSpc>
                <a:spcPct val="100000"/>
              </a:lnSpc>
            </a:pPr>
            <a:r>
              <a:rPr lang="zh-CN" altLang="en-US" sz="2000" b="1"/>
              <a:t>6.1团队简介</a:t>
            </a:r>
            <a:endParaRPr lang="zh-CN" altLang="en-US"/>
          </a:p>
          <a:p>
            <a:pPr indent="230505" fontAlgn="auto">
              <a:lnSpc>
                <a:spcPct val="100000"/>
              </a:lnSpc>
            </a:pPr>
            <a:r>
              <a:rPr lang="zh-CN" altLang="en-US" sz="2000"/>
              <a:t>（1）团队名称：都成</a:t>
            </a:r>
            <a:endParaRPr lang="zh-CN" altLang="en-US" sz="2000"/>
          </a:p>
          <a:p>
            <a:pPr indent="230505" fontAlgn="auto">
              <a:lnSpc>
                <a:spcPct val="100000"/>
              </a:lnSpc>
            </a:pPr>
            <a:r>
              <a:rPr lang="zh-CN" altLang="en-US" sz="2000"/>
              <a:t>（2）团队人数：7人</a:t>
            </a:r>
            <a:endParaRPr lang="zh-CN" altLang="en-US" sz="2000"/>
          </a:p>
          <a:p>
            <a:pPr indent="230505" fontAlgn="auto">
              <a:lnSpc>
                <a:spcPct val="100000"/>
              </a:lnSpc>
            </a:pPr>
            <a:r>
              <a:rPr lang="zh-CN" altLang="en-US" sz="2000"/>
              <a:t>（3）团队准则：团结，友爱，坚韧，迸发</a:t>
            </a:r>
            <a:endParaRPr lang="zh-CN" altLang="en-US" sz="2000"/>
          </a:p>
          <a:p>
            <a:pPr indent="230505" fontAlgn="auto">
              <a:lnSpc>
                <a:spcPct val="100000"/>
              </a:lnSpc>
            </a:pPr>
            <a:r>
              <a:rPr lang="zh-CN" altLang="en-US" sz="2000"/>
              <a:t>（4）团队特点：成员都对编程有较大的兴趣，蠢蠢欲动。有坚持不放弃的品质，友爱，互助，关系融洽。成员各有所长，性格迥异，有创新思维。</a:t>
            </a:r>
            <a:endParaRPr lang="zh-CN" altLang="en-US"/>
          </a:p>
          <a:p>
            <a:r>
              <a:rPr lang="zh-CN" altLang="en-US" sz="2000" b="1"/>
              <a:t>6.2团队组织</a:t>
            </a:r>
            <a:endParaRPr lang="zh-CN" altLang="en-US" sz="2000" b="1"/>
          </a:p>
          <a:p>
            <a:endParaRPr lang="zh-CN" altLang="en-US" sz="2000" b="1"/>
          </a:p>
        </p:txBody>
      </p:sp>
      <p:sp>
        <p:nvSpPr>
          <p:cNvPr id="1073742874" name="自选图形 10"/>
          <p:cNvSpPr/>
          <p:nvPr/>
        </p:nvSpPr>
        <p:spPr>
          <a:xfrm>
            <a:off x="988060" y="4338955"/>
            <a:ext cx="1279525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前端工程师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7" name="自选图形 10"/>
          <p:cNvSpPr/>
          <p:nvPr/>
        </p:nvSpPr>
        <p:spPr>
          <a:xfrm>
            <a:off x="2759710" y="4338955"/>
            <a:ext cx="1279525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后端工程师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8" name="自选图形 10"/>
          <p:cNvSpPr/>
          <p:nvPr/>
        </p:nvSpPr>
        <p:spPr>
          <a:xfrm>
            <a:off x="4538980" y="4338955"/>
            <a:ext cx="1279525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算法工程师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9" name="自选图形 10"/>
          <p:cNvSpPr/>
          <p:nvPr/>
        </p:nvSpPr>
        <p:spPr>
          <a:xfrm>
            <a:off x="6319520" y="4338955"/>
            <a:ext cx="1062990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/>
              <a:t>产品经理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0" name="自选图形 10"/>
          <p:cNvSpPr/>
          <p:nvPr/>
        </p:nvSpPr>
        <p:spPr>
          <a:xfrm>
            <a:off x="988060" y="5017135"/>
            <a:ext cx="1045210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文档撰写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1" name="自选图形 10"/>
          <p:cNvSpPr/>
          <p:nvPr/>
        </p:nvSpPr>
        <p:spPr>
          <a:xfrm>
            <a:off x="2759710" y="5017135"/>
            <a:ext cx="1396365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原型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2" name="自选图形 10"/>
          <p:cNvSpPr/>
          <p:nvPr/>
        </p:nvSpPr>
        <p:spPr>
          <a:xfrm>
            <a:off x="988060" y="5704205"/>
            <a:ext cx="1280160" cy="38481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square"/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9225"/>
            <a:ext cx="10852150" cy="6188075"/>
          </a:xfrm>
        </p:spPr>
        <p:txBody>
          <a:bodyPr/>
          <a:p>
            <a:r>
              <a:rPr lang="zh-CN" altLang="en-US" sz="2000" b="1"/>
              <a:t>6.3团队分工</a:t>
            </a:r>
            <a:endParaRPr lang="zh-CN" altLang="en-US" sz="2000" b="1"/>
          </a:p>
          <a:p>
            <a:endParaRPr lang="zh-CN" altLang="en-US" sz="2000" b="1"/>
          </a:p>
        </p:txBody>
      </p:sp>
      <p:graphicFrame>
        <p:nvGraphicFramePr>
          <p:cNvPr id="4" name="表格 3"/>
          <p:cNvGraphicFramePr/>
          <p:nvPr/>
        </p:nvGraphicFramePr>
        <p:xfrm>
          <a:off x="970915" y="777240"/>
          <a:ext cx="991933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445"/>
                <a:gridCol w="3306445"/>
                <a:gridCol w="330644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队员姓名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队内身份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主要任务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薛磊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产品经理（队长）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文档撰写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前端工程师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基本构架，任务分工，前端构架及设计，后端部分代码编写，文案编写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后端工程师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数据库设计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后端部分代码编写，数据库构建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燕泓达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前端工程师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UI设计+原型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后端部分代码编写，文案编写，软件推广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陈东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后端工程师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算法工程师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算法设计，后端构建，代码编写。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沈瑞琦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前端工程师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UI设计+原型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UI设计，前端设计，文案编写，</a:t>
                      </a:r>
                      <a:r>
                        <a:rPr lang="en-US" altLang="zh-CN"/>
                        <a:t>PPT</a:t>
                      </a:r>
                      <a:r>
                        <a:rPr lang="zh-CN" altLang="en-US"/>
                        <a:t>制作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刘平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后端工程师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文档撰写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后端部分代码编写，文档撰写，软件推广。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蒋庆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UI设计+原型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算法构建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UI设计，算法构建，单元测试，异常处理，人机交互优化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19275"/>
            <a:ext cx="10515600" cy="1325563"/>
          </a:xfrm>
        </p:spPr>
        <p:txBody>
          <a:bodyPr/>
          <a:p>
            <a:pPr algn="ctr"/>
            <a:r>
              <a:rPr lang="zh-CN" altLang="en-US"/>
              <a:t>蟹蟹</a:t>
            </a:r>
            <a:r>
              <a:rPr lang="en-US" altLang="zh-CN"/>
              <a:t>~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0010" y="1334770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026025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396615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83080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0010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989820" y="13595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17665" y="13595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026025" y="1334770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96615" y="1334770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83080" y="13595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331835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717665" y="3823335"/>
            <a:ext cx="941070" cy="3562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090275" y="1825625"/>
            <a:ext cx="643255" cy="4351020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53480" y="1897380"/>
            <a:ext cx="5316220" cy="356235"/>
          </a:xfrm>
          <a:prstGeom prst="ellipse">
            <a:avLst/>
          </a:prstGeom>
          <a:noFill/>
          <a:ln w="47625" cmpd="sng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253480" y="2505710"/>
            <a:ext cx="5695950" cy="49974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191250" y="2865120"/>
            <a:ext cx="2172970" cy="356235"/>
          </a:xfrm>
          <a:prstGeom prst="ellipse">
            <a:avLst/>
          </a:prstGeom>
          <a:noFill/>
          <a:ln w="47625" cmpd="sng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981065" y="4478020"/>
            <a:ext cx="2593975" cy="234886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646160" y="5370830"/>
            <a:ext cx="3271520" cy="1054735"/>
          </a:xfrm>
          <a:prstGeom prst="ellipse">
            <a:avLst/>
          </a:prstGeom>
          <a:noFill/>
          <a:ln w="47625" cmpd="sng">
            <a:solidFill>
              <a:srgbClr val="FF00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68060" y="3553460"/>
            <a:ext cx="3856990" cy="356235"/>
          </a:xfrm>
          <a:prstGeom prst="ellipse">
            <a:avLst/>
          </a:prstGeom>
          <a:noFill/>
          <a:ln w="47625" cmpd="sng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163820" y="4559300"/>
            <a:ext cx="1607820" cy="295275"/>
          </a:xfrm>
          <a:prstGeom prst="ellipse">
            <a:avLst/>
          </a:prstGeom>
          <a:noFill/>
          <a:ln w="47625" cmpd="sng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476375" y="2289810"/>
            <a:ext cx="7503795" cy="356235"/>
          </a:xfrm>
          <a:prstGeom prst="ellipse">
            <a:avLst/>
          </a:prstGeom>
          <a:noFill/>
          <a:ln w="47625" cmpd="sng">
            <a:solidFill>
              <a:srgbClr val="00B05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THUMBS_INDEX" val="1、7、11、14、18、19、22"/>
  <p:tag name="KSO_WM_SLIDE_ID" val="custom20184557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4557"/>
  <p:tag name="KSO_WM_SLIDE_LAYOUT" val="a_b"/>
  <p:tag name="KSO_WM_SLIDE_LAYOUT_CNT" val="1_1"/>
  <p:tag name="KSO_WM_COMBINE_RELATE_SLIDE_ID" val="background20180947_1"/>
  <p:tag name="KSO_WM_SLIDE_MODEL_TYPE" val="cover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5*i*3"/>
  <p:tag name="KSO_WM_TEMPLATE_CATEGORY" val="custom"/>
  <p:tag name="KSO_WM_TEMPLATE_INDEX" val="20184557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SIZE" val="825*484"/>
  <p:tag name="KSO_WM_SLIDE_POSITION" val="40*23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0947_5"/>
  <p:tag name="KSO_WM_TEMPLATE_CATEGORY" val="custom"/>
  <p:tag name="KSO_WM_TEMPLATE_INDEX" val="20184557"/>
  <p:tag name="KSO_WM_SLIDE_ID" val="custom20184557_5"/>
  <p:tag name="KSO_WM_SLIDE_INDEX" val="5"/>
  <p:tag name="KSO_WM_TEMPLATE_SUBCATEGORY" val="0"/>
  <p:tag name="KSO_WM_SLIDE_SUBTYPE" val="diag"/>
</p:tagLst>
</file>

<file path=ppt/tags/tag111.xml><?xml version="1.0" encoding="utf-8"?>
<p:tagLst xmlns:p="http://schemas.openxmlformats.org/presentationml/2006/main">
  <p:tag name="KSO_WM_SLIDE_SIZE" val="959*426"/>
  <p:tag name="KSO_WM_SLIDE_POSITION" val="0*36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80947_4"/>
  <p:tag name="KSO_WM_TEMPLATE_CATEGORY" val="custom"/>
  <p:tag name="KSO_WM_TEMPLATE_INDEX" val="20184557"/>
  <p:tag name="KSO_WM_SLIDE_ID" val="custom20184557_4"/>
  <p:tag name="KSO_WM_SLIDE_INDEX" val="4"/>
  <p:tag name="KSO_WM_TEMPLATE_SUBCATEGORY" val="0"/>
  <p:tag name="KSO_WM_SLIDE_SUBTYPE" val="diag"/>
</p:tagLst>
</file>

<file path=ppt/tags/tag112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i"/>
  <p:tag name="KSO_WM_UNIT_INDEX" val="1_1"/>
  <p:tag name="KSO_WM_UNIT_LAYERLEVEL" val="1_1"/>
  <p:tag name="KSO_WM_UNIT_ID" val="custom20184557_12*m_i*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"/>
  <p:tag name="KSO_WM_UNIT_LAYERLEVEL" val="1_1_1"/>
  <p:tag name="KSO_WM_UNIT_ID" val="custom20184557_12*m_h_i*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i"/>
  <p:tag name="KSO_WM_UNIT_INDEX" val="1_3"/>
  <p:tag name="KSO_WM_UNIT_LAYERLEVEL" val="1_1"/>
  <p:tag name="KSO_WM_UNIT_ID" val="custom20184557_12*m_i*1_3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DIAGRAM_GROUP_CODE" val="m1-1"/>
  <p:tag name="KSO_WM_TAG_VERSION" val="1.0"/>
  <p:tag name="KSO_WM_BEAUTIFY_FLAG" val="#wm#"/>
  <p:tag name="KSO_WM_UNIT_TYPE" val="i"/>
  <p:tag name="KSO_WM_UNIT_ID" val="custom20184557_12*i*7"/>
  <p:tag name="KSO_WM_TEMPLATE_CATEGORY" val="custom"/>
  <p:tag name="KSO_WM_TEMPLATE_INDEX" val="20184557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USESOURCEFORMAT_APPLY" val="1"/>
</p:tagLst>
</file>

<file path=ppt/tags/tag116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2"/>
  <p:tag name="KSO_WM_UNIT_LAYERLEVEL" val="1_1_1"/>
  <p:tag name="KSO_WM_UNIT_ID" val="custom20184557_12*m_h_i*1_1_2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3"/>
  <p:tag name="KSO_WM_UNIT_LAYERLEVEL" val="1_1_1"/>
  <p:tag name="KSO_WM_UNIT_ID" val="custom20184557_12*m_h_i*1_1_3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4"/>
  <p:tag name="KSO_WM_UNIT_LAYERLEVEL" val="1_1_1"/>
  <p:tag name="KSO_WM_UNIT_ID" val="custom20184557_12*m_h_i*1_1_4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19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5"/>
  <p:tag name="KSO_WM_UNIT_LAYERLEVEL" val="1_1_1"/>
  <p:tag name="KSO_WM_UNIT_ID" val="custom20184557_12*m_h_i*1_1_5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6"/>
  <p:tag name="KSO_WM_UNIT_LAYERLEVEL" val="1_1_1"/>
  <p:tag name="KSO_WM_UNIT_ID" val="custom20184557_12*m_h_i*1_1_6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1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7"/>
  <p:tag name="KSO_WM_UNIT_LAYERLEVEL" val="1_1_1"/>
  <p:tag name="KSO_WM_UNIT_ID" val="custom20184557_12*m_h_i*1_1_7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2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8"/>
  <p:tag name="KSO_WM_UNIT_LAYERLEVEL" val="1_1_1"/>
  <p:tag name="KSO_WM_UNIT_ID" val="custom20184557_12*m_h_i*1_1_8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3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9"/>
  <p:tag name="KSO_WM_UNIT_LAYERLEVEL" val="1_1_1"/>
  <p:tag name="KSO_WM_UNIT_ID" val="custom20184557_12*m_h_i*1_1_9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0"/>
  <p:tag name="KSO_WM_UNIT_LAYERLEVEL" val="1_1_1"/>
  <p:tag name="KSO_WM_UNIT_ID" val="custom20184557_12*m_h_i*1_1_10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5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1"/>
  <p:tag name="KSO_WM_UNIT_LAYERLEVEL" val="1_1_1"/>
  <p:tag name="KSO_WM_UNIT_ID" val="custom20184557_12*m_h_i*1_1_1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6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2"/>
  <p:tag name="KSO_WM_UNIT_LAYERLEVEL" val="1_1_1"/>
  <p:tag name="KSO_WM_UNIT_ID" val="custom20184557_12*m_h_i*1_1_12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7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3"/>
  <p:tag name="KSO_WM_UNIT_LAYERLEVEL" val="1_1_1"/>
  <p:tag name="KSO_WM_UNIT_ID" val="custom20184557_12*m_h_i*1_1_13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8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4"/>
  <p:tag name="KSO_WM_UNIT_LAYERLEVEL" val="1_1_1"/>
  <p:tag name="KSO_WM_UNIT_ID" val="custom20184557_12*m_h_i*1_1_14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29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m_h_i"/>
  <p:tag name="KSO_WM_UNIT_INDEX" val="1_1_15"/>
  <p:tag name="KSO_WM_UNIT_LAYERLEVEL" val="1_1_1"/>
  <p:tag name="KSO_WM_UNIT_ID" val="custom20184557_12*m_h_i*1_1_15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2*i*36"/>
  <p:tag name="KSO_WM_TEMPLATE_CATEGORY" val="custom"/>
  <p:tag name="KSO_WM_TEMPLATE_INDEX" val="20184557"/>
  <p:tag name="KSO_WM_UNIT_INDEX" val="3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LAYERLEVEL" val="1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AG_VERSION" val="1.0"/>
  <p:tag name="KSO_WM_SLIDE_ITEM_CNT" val="1"/>
  <p:tag name="KSO_WM_SLIDE_LAYOUT" val="a_m"/>
  <p:tag name="KSO_WM_SLIDE_LAYOUT_CNT" val="1_1"/>
  <p:tag name="KSO_WM_SLIDE_TYPE" val="text"/>
  <p:tag name="KSO_WM_BEAUTIFY_FLAG" val="#wm#"/>
  <p:tag name="KSO_WM_SLIDE_POSITION" val="190.688*217.804"/>
  <p:tag name="KSO_WM_SLIDE_SIZE" val="578.625*153.946"/>
  <p:tag name="KSO_WM_COMBINE_RELATE_SLIDE_ID" val="diagram20170786_1"/>
  <p:tag name="KSO_WM_TEMPLATE_CATEGORY" val="custom"/>
  <p:tag name="KSO_WM_TEMPLATE_INDEX" val="20184557"/>
  <p:tag name="KSO_WM_SLIDE_ID" val="custom20184557_12"/>
  <p:tag name="KSO_WM_SLIDE_INDEX" val="12"/>
  <p:tag name="KSO_WM_TEMPLATE_SUBCATEGORY" val="0"/>
  <p:tag name="KSO_WM_DIAGRAM_GROUP_CODE" val="m1-1"/>
  <p:tag name="KSO_WM_SLIDE_SUBTYPE" val="diag"/>
  <p:tag name="KSO_WM_SLIDE_DIAGTYPE" val="m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9*i*0"/>
  <p:tag name="KSO_WM_TEMPLATE_CATEGORY" val="custom"/>
  <p:tag name="KSO_WM_TEMPLATE_INDEX" val="20184557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h_h_f"/>
  <p:tag name="KSO_WM_UNIT_INDEX" val="1_2_1"/>
  <p:tag name="KSO_WM_UNIT_LAYERLEVEL" val="1_1_1"/>
  <p:tag name="KSO_WM_UNIT_VALUE" val="26"/>
  <p:tag name="KSO_WM_UNIT_HIGHLIGHT" val="0"/>
  <p:tag name="KSO_WM_UNIT_COMPATIBLE" val="0"/>
  <p:tag name="KSO_WM_UNIT_ID" val="custom20184557_19*h_h_f*1_2_1"/>
  <p:tag name="KSO_WM_UNIT_PRESET_TEXT" val="Lorem ipsum dolor sit amet, consectetur adipisicing elit."/>
  <p:tag name="KSO_WM_UNIT_NOCLEAR" val="0"/>
  <p:tag name="KSO_WM_UNIT_DIAGRAM_ISNUMVISUAL" val="0"/>
  <p:tag name="KSO_WM_UNIT_DIAGRAM_ISREFERUNIT" val="0"/>
</p:tagLst>
</file>

<file path=ppt/tags/tag135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h_h_f"/>
  <p:tag name="KSO_WM_UNIT_INDEX" val="1_1_1"/>
  <p:tag name="KSO_WM_UNIT_LAYERLEVEL" val="1_1_1"/>
  <p:tag name="KSO_WM_UNIT_VALUE" val="26"/>
  <p:tag name="KSO_WM_UNIT_HIGHLIGHT" val="0"/>
  <p:tag name="KSO_WM_UNIT_COMPATIBLE" val="0"/>
  <p:tag name="KSO_WM_UNIT_ID" val="custom20184557_19*h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9*i*7"/>
  <p:tag name="KSO_WM_TEMPLATE_CATEGORY" val="custom"/>
  <p:tag name="KSO_WM_TEMPLATE_INDEX" val="20184557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h_h_d"/>
  <p:tag name="KSO_WM_UNIT_INDEX" val="1_2_1"/>
  <p:tag name="KSO_WM_UNIT_ID" val="custom20184557_19*h_h_d*1_2_1"/>
  <p:tag name="KSO_WM_UNIT_LAYERLEVEL" val="1_1_1"/>
  <p:tag name="KSO_WM_UNIT_VALUE" val="592*890"/>
  <p:tag name="KSO_WM_UNIT_HIGHLIGHT" val="0"/>
  <p:tag name="KSO_WM_UNIT_COMPATIBLE" val="0"/>
  <p:tag name="KSO_WM_UNIT_DIAGRAM_ISNUMVISUAL" val="0"/>
  <p:tag name="KSO_WM_UNIT_DIAGRAM_ISREFERUNIT" val="0"/>
</p:tagLst>
</file>

<file path=ppt/tags/tag138.xml><?xml version="1.0" encoding="utf-8"?>
<p:tagLst xmlns:p="http://schemas.openxmlformats.org/presentationml/2006/main">
  <p:tag name="KSO_WM_TAG_VERSION" val="1.0"/>
  <p:tag name="KSO_WM_SLIDE_ITEM_CNT" val="0"/>
  <p:tag name="KSO_WM_SLIDE_LAYOUT" val="a_h"/>
  <p:tag name="KSO_WM_SLIDE_LAYOUT_CNT" val="1_1"/>
  <p:tag name="KSO_WM_SLIDE_TYPE" val="text"/>
  <p:tag name="KSO_WM_BEAUTIFY_FLAG" val="#wm#"/>
  <p:tag name="KSO_WM_SLIDE_POSITION" val="0.0610236*176.045"/>
  <p:tag name="KSO_WM_SLIDE_SIZE" val="961.605*247.232"/>
  <p:tag name="KSO_WM_COMBINE_RELATE_SLIDE_ID" val="background20180947_11"/>
  <p:tag name="KSO_WM_TEMPLATE_CATEGORY" val="custom"/>
  <p:tag name="KSO_WM_TEMPLATE_INDEX" val="20184557"/>
  <p:tag name="KSO_WM_SLIDE_ID" val="custom20184557_19"/>
  <p:tag name="KSO_WM_SLIDE_INDEX" val="19"/>
  <p:tag name="KSO_WM_TEMPLATE_SUBCATEGORY" val="0"/>
  <p:tag name="KSO_WM_SLIDE_SUBTYPE" val="picTxt"/>
</p:tagLst>
</file>

<file path=ppt/tags/tag139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d"/>
  <p:tag name="KSO_WM_UNIT_INDEX" val="1"/>
  <p:tag name="KSO_WM_UNIT_LAYERLEVEL" val="1"/>
  <p:tag name="KSO_WM_UNIT_VALUE" val="1489*1801"/>
  <p:tag name="KSO_WM_UNIT_HIGHLIGHT" val="0"/>
  <p:tag name="KSO_WM_UNIT_COMPATIBLE" val="0"/>
  <p:tag name="KSO_WM_UNIT_ID" val="custom20184557_17*d*1"/>
  <p:tag name="KSO_WM_UNIT_DIAGRAM_ISNUMVISUAL" val="0"/>
  <p:tag name="KSO_WM_UNIT_DIAGRAM_ISREFERUNIT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3"/>
  <p:tag name="KSO_WM_TEMPLATE_CATEGORY" val="custom"/>
  <p:tag name="KSO_WM_TEMPLATE_INDEX" val="20184557"/>
  <p:tag name="KSO_WM_UNIT_INDEX" val="3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4"/>
  <p:tag name="KSO_WM_TEMPLATE_CATEGORY" val="custom"/>
  <p:tag name="KSO_WM_TEMPLATE_INDEX" val="20184557"/>
  <p:tag name="KSO_WM_UNIT_INDEX" val="3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5"/>
  <p:tag name="KSO_WM_TEMPLATE_CATEGORY" val="custom"/>
  <p:tag name="KSO_WM_TEMPLATE_INDEX" val="20184557"/>
  <p:tag name="KSO_WM_UNIT_INDEX" val="3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6"/>
  <p:tag name="KSO_WM_TEMPLATE_CATEGORY" val="custom"/>
  <p:tag name="KSO_WM_TEMPLATE_INDEX" val="20184557"/>
  <p:tag name="KSO_WM_UNIT_INDEX" val="3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7"/>
  <p:tag name="KSO_WM_TEMPLATE_CATEGORY" val="custom"/>
  <p:tag name="KSO_WM_TEMPLATE_INDEX" val="20184557"/>
  <p:tag name="KSO_WM_UNIT_INDEX" val="3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8"/>
  <p:tag name="KSO_WM_TEMPLATE_CATEGORY" val="custom"/>
  <p:tag name="KSO_WM_TEMPLATE_INDEX" val="20184557"/>
  <p:tag name="KSO_WM_UNIT_INDEX" val="3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39"/>
  <p:tag name="KSO_WM_TEMPLATE_CATEGORY" val="custom"/>
  <p:tag name="KSO_WM_TEMPLATE_INDEX" val="20184557"/>
  <p:tag name="KSO_WM_UNIT_INDEX" val="3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0"/>
  <p:tag name="KSO_WM_TEMPLATE_CATEGORY" val="custom"/>
  <p:tag name="KSO_WM_TEMPLATE_INDEX" val="20184557"/>
  <p:tag name="KSO_WM_UNIT_INDEX" val="4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1"/>
  <p:tag name="KSO_WM_TEMPLATE_CATEGORY" val="custom"/>
  <p:tag name="KSO_WM_TEMPLATE_INDEX" val="20184557"/>
  <p:tag name="KSO_WM_UNIT_INDEX" val="4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2"/>
  <p:tag name="KSO_WM_TEMPLATE_CATEGORY" val="custom"/>
  <p:tag name="KSO_WM_TEMPLATE_INDEX" val="20184557"/>
  <p:tag name="KSO_WM_UNIT_INDEX" val="4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3"/>
  <p:tag name="KSO_WM_TEMPLATE_CATEGORY" val="custom"/>
  <p:tag name="KSO_WM_TEMPLATE_INDEX" val="20184557"/>
  <p:tag name="KSO_WM_UNIT_INDEX" val="4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4"/>
  <p:tag name="KSO_WM_TEMPLATE_CATEGORY" val="custom"/>
  <p:tag name="KSO_WM_TEMPLATE_INDEX" val="20184557"/>
  <p:tag name="KSO_WM_UNIT_INDEX" val="4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5"/>
  <p:tag name="KSO_WM_TEMPLATE_CATEGORY" val="custom"/>
  <p:tag name="KSO_WM_TEMPLATE_INDEX" val="20184557"/>
  <p:tag name="KSO_WM_UNIT_INDEX" val="4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6"/>
  <p:tag name="KSO_WM_TEMPLATE_CATEGORY" val="custom"/>
  <p:tag name="KSO_WM_TEMPLATE_INDEX" val="20184557"/>
  <p:tag name="KSO_WM_UNIT_INDEX" val="4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7"/>
  <p:tag name="KSO_WM_TEMPLATE_CATEGORY" val="custom"/>
  <p:tag name="KSO_WM_TEMPLATE_INDEX" val="20184557"/>
  <p:tag name="KSO_WM_UNIT_INDEX" val="4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8"/>
  <p:tag name="KSO_WM_TEMPLATE_CATEGORY" val="custom"/>
  <p:tag name="KSO_WM_TEMPLATE_INDEX" val="20184557"/>
  <p:tag name="KSO_WM_UNIT_INDEX" val="4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49"/>
  <p:tag name="KSO_WM_TEMPLATE_CATEGORY" val="custom"/>
  <p:tag name="KSO_WM_TEMPLATE_INDEX" val="20184557"/>
  <p:tag name="KSO_WM_UNIT_INDEX" val="4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0"/>
  <p:tag name="KSO_WM_TEMPLATE_CATEGORY" val="custom"/>
  <p:tag name="KSO_WM_TEMPLATE_INDEX" val="20184557"/>
  <p:tag name="KSO_WM_UNIT_INDEX" val="5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1"/>
  <p:tag name="KSO_WM_TEMPLATE_CATEGORY" val="custom"/>
  <p:tag name="KSO_WM_TEMPLATE_INDEX" val="20184557"/>
  <p:tag name="KSO_WM_UNIT_INDEX" val="5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2"/>
  <p:tag name="KSO_WM_TEMPLATE_CATEGORY" val="custom"/>
  <p:tag name="KSO_WM_TEMPLATE_INDEX" val="20184557"/>
  <p:tag name="KSO_WM_UNIT_INDEX" val="5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3"/>
  <p:tag name="KSO_WM_TEMPLATE_CATEGORY" val="custom"/>
  <p:tag name="KSO_WM_TEMPLATE_INDEX" val="20184557"/>
  <p:tag name="KSO_WM_UNIT_INDEX" val="5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4"/>
  <p:tag name="KSO_WM_TEMPLATE_CATEGORY" val="custom"/>
  <p:tag name="KSO_WM_TEMPLATE_INDEX" val="20184557"/>
  <p:tag name="KSO_WM_UNIT_INDEX" val="5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5"/>
  <p:tag name="KSO_WM_TEMPLATE_CATEGORY" val="custom"/>
  <p:tag name="KSO_WM_TEMPLATE_INDEX" val="20184557"/>
  <p:tag name="KSO_WM_UNIT_INDEX" val="5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6"/>
  <p:tag name="KSO_WM_TEMPLATE_CATEGORY" val="custom"/>
  <p:tag name="KSO_WM_TEMPLATE_INDEX" val="20184557"/>
  <p:tag name="KSO_WM_UNIT_INDEX" val="5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7"/>
  <p:tag name="KSO_WM_TEMPLATE_CATEGORY" val="custom"/>
  <p:tag name="KSO_WM_TEMPLATE_INDEX" val="20184557"/>
  <p:tag name="KSO_WM_UNIT_INDEX" val="5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8"/>
  <p:tag name="KSO_WM_TEMPLATE_CATEGORY" val="custom"/>
  <p:tag name="KSO_WM_TEMPLATE_INDEX" val="20184557"/>
  <p:tag name="KSO_WM_UNIT_INDEX" val="5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59"/>
  <p:tag name="KSO_WM_TEMPLATE_CATEGORY" val="custom"/>
  <p:tag name="KSO_WM_TEMPLATE_INDEX" val="20184557"/>
  <p:tag name="KSO_WM_UNIT_INDEX" val="5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0"/>
  <p:tag name="KSO_WM_TEMPLATE_CATEGORY" val="custom"/>
  <p:tag name="KSO_WM_TEMPLATE_INDEX" val="20184557"/>
  <p:tag name="KSO_WM_UNIT_INDEX" val="6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1"/>
  <p:tag name="KSO_WM_TEMPLATE_CATEGORY" val="custom"/>
  <p:tag name="KSO_WM_TEMPLATE_INDEX" val="20184557"/>
  <p:tag name="KSO_WM_UNIT_INDEX" val="6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2"/>
  <p:tag name="KSO_WM_TEMPLATE_CATEGORY" val="custom"/>
  <p:tag name="KSO_WM_TEMPLATE_INDEX" val="20184557"/>
  <p:tag name="KSO_WM_UNIT_INDEX" val="6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3"/>
  <p:tag name="KSO_WM_TEMPLATE_CATEGORY" val="custom"/>
  <p:tag name="KSO_WM_TEMPLATE_INDEX" val="20184557"/>
  <p:tag name="KSO_WM_UNIT_INDEX" val="6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4"/>
  <p:tag name="KSO_WM_TEMPLATE_CATEGORY" val="custom"/>
  <p:tag name="KSO_WM_TEMPLATE_INDEX" val="20184557"/>
  <p:tag name="KSO_WM_UNIT_INDEX" val="6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5"/>
  <p:tag name="KSO_WM_TEMPLATE_CATEGORY" val="custom"/>
  <p:tag name="KSO_WM_TEMPLATE_INDEX" val="20184557"/>
  <p:tag name="KSO_WM_UNIT_INDEX" val="6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69"/>
  <p:tag name="KSO_WM_TEMPLATE_CATEGORY" val="custom"/>
  <p:tag name="KSO_WM_TEMPLATE_INDEX" val="20184557"/>
  <p:tag name="KSO_WM_UNIT_INDEX" val="6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70"/>
  <p:tag name="KSO_WM_TEMPLATE_CATEGORY" val="custom"/>
  <p:tag name="KSO_WM_TEMPLATE_INDEX" val="20184557"/>
  <p:tag name="KSO_WM_UNIT_INDEX" val="7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71"/>
  <p:tag name="KSO_WM_TEMPLATE_CATEGORY" val="custom"/>
  <p:tag name="KSO_WM_TEMPLATE_INDEX" val="20184557"/>
  <p:tag name="KSO_WM_UNIT_INDEX" val="7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f"/>
  <p:tag name="KSO_WM_UNIT_INDEX" val="1"/>
  <p:tag name="KSO_WM_UNIT_LAYERLEVEL" val="1"/>
  <p:tag name="KSO_WM_UNIT_VALUE" val="70"/>
  <p:tag name="KSO_WM_UNIT_HIGHLIGHT" val="0"/>
  <p:tag name="KSO_WM_UNIT_COMPATIBLE" val="0"/>
  <p:tag name="KSO_WM_UNIT_ID" val="custom20184557_17*f*1"/>
  <p:tag name="KSO_WM_UNIT_PRESET_TEXT" val="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557_17*i*74"/>
  <p:tag name="KSO_WM_TEMPLATE_CATEGORY" val="custom"/>
  <p:tag name="KSO_WM_TEMPLATE_INDEX" val="20184557"/>
  <p:tag name="KSO_WM_UNIT_INDEX" val="7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TAG_VERSION" val="1.0"/>
  <p:tag name="KSO_WM_SLIDE_ITEM_CNT" val="0"/>
  <p:tag name="KSO_WM_SLIDE_LAYOUT" val="a_d_f"/>
  <p:tag name="KSO_WM_SLIDE_LAYOUT_CNT" val="1_1_1"/>
  <p:tag name="KSO_WM_SLIDE_TYPE" val="text"/>
  <p:tag name="KSO_WM_BEAUTIFY_FLAG" val="#wm#"/>
  <p:tag name="KSO_WM_SLIDE_POSITION" val="30*36"/>
  <p:tag name="KSO_WM_SLIDE_SIZE" val="874*483"/>
  <p:tag name="KSO_WM_COMBINE_RELATE_SLIDE_ID" val="background20180947_7"/>
  <p:tag name="KSO_WM_TEMPLATE_CATEGORY" val="custom"/>
  <p:tag name="KSO_WM_TEMPLATE_INDEX" val="20184557"/>
  <p:tag name="KSO_WM_SLIDE_ID" val="custom20184557_17"/>
  <p:tag name="KSO_WM_SLIDE_INDEX" val="17"/>
  <p:tag name="KSO_WM_TEMPLATE_SUBCATEGORY" val="0"/>
  <p:tag name="KSO_WM_SLIDE_SUBTYPE" val="pureTxt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7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57"/>
</p:tagLst>
</file>

<file path=ppt/tags/tag93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57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7_1"/>
  <p:tag name="KSO_WM_TEMPLATE_CATEGORY" val="custom"/>
  <p:tag name="KSO_WM_TEMPLATE_INDEX" val="20184557"/>
  <p:tag name="KSO_WM_TEMPLATE_SUBCATEGORY" val="0"/>
  <p:tag name="KSO_WM_TEMPLATE_THUMBS_INDEX" val="1、7、11、14、18、19、22"/>
</p:tagLst>
</file>

<file path=ppt/tags/tag98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a"/>
  <p:tag name="KSO_WM_UNIT_INDEX" val="1"/>
  <p:tag name="KSO_WM_UNIT_ID" val="custom20184557_1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PRESET_TEXT" val="简约黄昏城市商务通用"/>
  <p:tag name="KSO_WM_UNIT_NOCLEAR" val="0"/>
  <p:tag name="KSO_WM_UNIT_DIAGRAM_ISNUMVISUAL" val="0"/>
  <p:tag name="KSO_WM_UNIT_DIAGRAM_ISREFERUNIT" val="0"/>
</p:tagLst>
</file>

<file path=ppt/tags/tag99.xml><?xml version="1.0" encoding="utf-8"?>
<p:tagLst xmlns:p="http://schemas.openxmlformats.org/presentationml/2006/main">
  <p:tag name="KSO_WM_TEMPLATE_CATEGORY" val="custom"/>
  <p:tag name="KSO_WM_TEMPLATE_INDEX" val="20184557"/>
  <p:tag name="KSO_WM_TAG_VERSION" val="1.0"/>
  <p:tag name="KSO_WM_BEAUTIFY_FLAG" val="#wm#"/>
  <p:tag name="KSO_WM_UNIT_TYPE" val="b"/>
  <p:tag name="KSO_WM_UNIT_INDEX" val="1"/>
  <p:tag name="KSO_WM_UNIT_ID" val="custom20184557_1*b*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" val="Lorem ipsum dolor sit amet, consectetur adipisicing elit."/>
  <p:tag name="KSO_WM_UNIT_NOCLEAR" val="0"/>
  <p:tag name="KSO_WM_UNIT_DIAGRAM_ISNUMVISUAL" val="0"/>
  <p:tag name="KSO_WM_UNIT_DIAGRAM_ISREFERUNIT" val="0"/>
</p:tagLst>
</file>

<file path=ppt/theme/theme1.xml><?xml version="1.0" encoding="utf-8"?>
<a:theme xmlns:a="http://schemas.openxmlformats.org/drawingml/2006/main" name="1_Office 主题​​">
  <a:themeElements>
    <a:clrScheme name="自定义 103">
      <a:dk1>
        <a:srgbClr val="2B4D8A"/>
      </a:dk1>
      <a:lt1>
        <a:srgbClr val="FFFFFF"/>
      </a:lt1>
      <a:dk2>
        <a:srgbClr val="8FAADC"/>
      </a:dk2>
      <a:lt2>
        <a:srgbClr val="FFFFFF"/>
      </a:lt2>
      <a:accent1>
        <a:srgbClr val="2F5597"/>
      </a:accent1>
      <a:accent2>
        <a:srgbClr val="5B9BD5"/>
      </a:accent2>
      <a:accent3>
        <a:srgbClr val="4472C4"/>
      </a:accent3>
      <a:accent4>
        <a:srgbClr val="000000"/>
      </a:accent4>
      <a:accent5>
        <a:srgbClr val="2F5597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1956</Words>
  <Application>WPS 演示</Application>
  <PresentationFormat>宽屏</PresentationFormat>
  <Paragraphs>181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</vt:lpstr>
      <vt:lpstr>锐字工房云字库细圆GBK</vt:lpstr>
      <vt:lpstr>Arial Unicode MS</vt:lpstr>
      <vt:lpstr>1_Office 主题​​</vt:lpstr>
      <vt:lpstr>WorkerBee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三、产品介绍</vt:lpstr>
      <vt:lpstr>PowerPoint 演示文稿</vt:lpstr>
      <vt:lpstr>PowerPoint 演示文稿</vt:lpstr>
      <vt:lpstr>五、风险管理</vt:lpstr>
      <vt:lpstr>六、团队介绍</vt:lpstr>
      <vt:lpstr>PowerPoint 演示文稿</vt:lpstr>
      <vt:lpstr>蟹蟹~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Simba</dc:creator>
  <cp:lastModifiedBy>Xavier</cp:lastModifiedBy>
  <cp:revision>8</cp:revision>
  <dcterms:created xsi:type="dcterms:W3CDTF">2019-04-25T08:03:00Z</dcterms:created>
  <dcterms:modified xsi:type="dcterms:W3CDTF">2019-04-27T01:06:18Z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